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88" r:id="rId3"/>
    <p:sldId id="412" r:id="rId4"/>
    <p:sldId id="357" r:id="rId5"/>
    <p:sldId id="389" r:id="rId6"/>
    <p:sldId id="390" r:id="rId7"/>
    <p:sldId id="391" r:id="rId8"/>
    <p:sldId id="370" r:id="rId9"/>
    <p:sldId id="392" r:id="rId10"/>
    <p:sldId id="393" r:id="rId11"/>
    <p:sldId id="394" r:id="rId12"/>
    <p:sldId id="395" r:id="rId13"/>
    <p:sldId id="396" r:id="rId14"/>
    <p:sldId id="397" r:id="rId15"/>
    <p:sldId id="408" r:id="rId16"/>
    <p:sldId id="409" r:id="rId17"/>
    <p:sldId id="410" r:id="rId18"/>
    <p:sldId id="398" r:id="rId19"/>
    <p:sldId id="399" r:id="rId20"/>
    <p:sldId id="411" r:id="rId21"/>
    <p:sldId id="400" r:id="rId22"/>
    <p:sldId id="401" r:id="rId23"/>
    <p:sldId id="402" r:id="rId24"/>
    <p:sldId id="413" r:id="rId25"/>
    <p:sldId id="403" r:id="rId26"/>
    <p:sldId id="404" r:id="rId27"/>
    <p:sldId id="405" r:id="rId28"/>
    <p:sldId id="406" r:id="rId29"/>
    <p:sldId id="407" r:id="rId30"/>
    <p:sldId id="276" r:id="rId31"/>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charset="0"/>
        <a:ea typeface="宋体" pitchFamily="2" charset="-122"/>
        <a:cs typeface="+mn-cs"/>
      </a:defRPr>
    </a:lvl1pPr>
    <a:lvl2pPr marL="457200" algn="l" rtl="0" fontAlgn="base">
      <a:spcBef>
        <a:spcPct val="0"/>
      </a:spcBef>
      <a:spcAft>
        <a:spcPct val="0"/>
      </a:spcAft>
      <a:defRPr sz="1400" kern="1200">
        <a:solidFill>
          <a:schemeClr val="tx1"/>
        </a:solidFill>
        <a:latin typeface="Arial" charset="0"/>
        <a:ea typeface="宋体" pitchFamily="2" charset="-122"/>
        <a:cs typeface="+mn-cs"/>
      </a:defRPr>
    </a:lvl2pPr>
    <a:lvl3pPr marL="914400" algn="l" rtl="0" fontAlgn="base">
      <a:spcBef>
        <a:spcPct val="0"/>
      </a:spcBef>
      <a:spcAft>
        <a:spcPct val="0"/>
      </a:spcAft>
      <a:defRPr sz="1400" kern="1200">
        <a:solidFill>
          <a:schemeClr val="tx1"/>
        </a:solidFill>
        <a:latin typeface="Arial" charset="0"/>
        <a:ea typeface="宋体" pitchFamily="2" charset="-122"/>
        <a:cs typeface="+mn-cs"/>
      </a:defRPr>
    </a:lvl3pPr>
    <a:lvl4pPr marL="1371600" algn="l" rtl="0" fontAlgn="base">
      <a:spcBef>
        <a:spcPct val="0"/>
      </a:spcBef>
      <a:spcAft>
        <a:spcPct val="0"/>
      </a:spcAft>
      <a:defRPr sz="1400" kern="1200">
        <a:solidFill>
          <a:schemeClr val="tx1"/>
        </a:solidFill>
        <a:latin typeface="Arial" charset="0"/>
        <a:ea typeface="宋体" pitchFamily="2" charset="-122"/>
        <a:cs typeface="+mn-cs"/>
      </a:defRPr>
    </a:lvl4pPr>
    <a:lvl5pPr marL="1828800" algn="l" rtl="0" fontAlgn="base">
      <a:spcBef>
        <a:spcPct val="0"/>
      </a:spcBef>
      <a:spcAft>
        <a:spcPct val="0"/>
      </a:spcAft>
      <a:defRPr sz="1400" kern="1200">
        <a:solidFill>
          <a:schemeClr val="tx1"/>
        </a:solidFill>
        <a:latin typeface="Arial" charset="0"/>
        <a:ea typeface="宋体" pitchFamily="2" charset="-122"/>
        <a:cs typeface="+mn-cs"/>
      </a:defRPr>
    </a:lvl5pPr>
    <a:lvl6pPr marL="2286000" algn="l" defTabSz="914400" rtl="0" eaLnBrk="1" latinLnBrk="0" hangingPunct="1">
      <a:defRPr sz="1400" kern="1200">
        <a:solidFill>
          <a:schemeClr val="tx1"/>
        </a:solidFill>
        <a:latin typeface="Arial" charset="0"/>
        <a:ea typeface="宋体" pitchFamily="2" charset="-122"/>
        <a:cs typeface="+mn-cs"/>
      </a:defRPr>
    </a:lvl6pPr>
    <a:lvl7pPr marL="2743200" algn="l" defTabSz="914400" rtl="0" eaLnBrk="1" latinLnBrk="0" hangingPunct="1">
      <a:defRPr sz="1400" kern="1200">
        <a:solidFill>
          <a:schemeClr val="tx1"/>
        </a:solidFill>
        <a:latin typeface="Arial" charset="0"/>
        <a:ea typeface="宋体" pitchFamily="2" charset="-122"/>
        <a:cs typeface="+mn-cs"/>
      </a:defRPr>
    </a:lvl7pPr>
    <a:lvl8pPr marL="3200400" algn="l" defTabSz="914400" rtl="0" eaLnBrk="1" latinLnBrk="0" hangingPunct="1">
      <a:defRPr sz="1400" kern="1200">
        <a:solidFill>
          <a:schemeClr val="tx1"/>
        </a:solidFill>
        <a:latin typeface="Arial" charset="0"/>
        <a:ea typeface="宋体" pitchFamily="2" charset="-122"/>
        <a:cs typeface="+mn-cs"/>
      </a:defRPr>
    </a:lvl8pPr>
    <a:lvl9pPr marL="3657600" algn="l" defTabSz="914400" rtl="0" eaLnBrk="1" latinLnBrk="0" hangingPunct="1">
      <a:defRPr sz="1400"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F6600"/>
    <a:srgbClr val="84A1E8"/>
    <a:srgbClr val="F3C43F"/>
    <a:srgbClr val="4D4D4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67" d="100"/>
          <a:sy n="67" d="100"/>
        </p:scale>
        <p:origin x="-12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DF320F-4A67-4C32-9ACE-9CBB22739BF4}" type="doc">
      <dgm:prSet loTypeId="urn:microsoft.com/office/officeart/2005/8/layout/process4" loCatId="list" qsTypeId="urn:microsoft.com/office/officeart/2005/8/quickstyle/simple4" qsCatId="simple" csTypeId="urn:microsoft.com/office/officeart/2005/8/colors/accent1_2" csCatId="accent1" phldr="1"/>
      <dgm:spPr/>
      <dgm:t>
        <a:bodyPr/>
        <a:lstStyle/>
        <a:p>
          <a:endParaRPr lang="zh-CN" altLang="en-US"/>
        </a:p>
      </dgm:t>
    </dgm:pt>
    <dgm:pt modelId="{1F71D6F4-A822-4490-90CE-B17E63FEE6F0}">
      <dgm:prSet phldrT="[文本]" custT="1"/>
      <dgm:spPr/>
      <dgm:t>
        <a:bodyPr/>
        <a:lstStyle/>
        <a:p>
          <a:pPr algn="l"/>
          <a:r>
            <a:rPr lang="en-US" altLang="zh-CN" sz="2800" dirty="0" smtClean="0">
              <a:ea typeface="宋体" pitchFamily="2" charset="-122"/>
            </a:rPr>
            <a:t>  1.</a:t>
          </a:r>
          <a:r>
            <a:rPr lang="zh-CN" altLang="en-US" sz="2800" dirty="0" smtClean="0">
              <a:ea typeface="宋体" pitchFamily="2" charset="-122"/>
            </a:rPr>
            <a:t>科研经费自查自纠背景与形势</a:t>
          </a:r>
          <a:endParaRPr lang="zh-CN" altLang="en-US" sz="2800" dirty="0"/>
        </a:p>
      </dgm:t>
    </dgm:pt>
    <dgm:pt modelId="{CD5FEDC9-2C09-4E71-ABA0-438E1CDCAA30}" type="parTrans" cxnId="{AEA40EC4-A0A7-4444-AE90-ECC9B6377CC2}">
      <dgm:prSet/>
      <dgm:spPr/>
      <dgm:t>
        <a:bodyPr/>
        <a:lstStyle/>
        <a:p>
          <a:endParaRPr lang="zh-CN" altLang="en-US"/>
        </a:p>
      </dgm:t>
    </dgm:pt>
    <dgm:pt modelId="{0E73884D-D2CA-4B00-A7C4-4A66005C4A9C}" type="sibTrans" cxnId="{AEA40EC4-A0A7-4444-AE90-ECC9B6377CC2}">
      <dgm:prSet/>
      <dgm:spPr/>
      <dgm:t>
        <a:bodyPr/>
        <a:lstStyle/>
        <a:p>
          <a:endParaRPr lang="zh-CN" altLang="en-US"/>
        </a:p>
      </dgm:t>
    </dgm:pt>
    <dgm:pt modelId="{5B3E34B7-E0A8-42C3-81EE-EF5A9F02374F}">
      <dgm:prSet phldrT="[文本]" custT="1"/>
      <dgm:spPr/>
      <dgm:t>
        <a:bodyPr/>
        <a:lstStyle/>
        <a:p>
          <a:pPr algn="l"/>
          <a:r>
            <a:rPr lang="en-US" altLang="zh-CN" sz="2800" dirty="0" smtClean="0">
              <a:latin typeface="+mn-lt"/>
              <a:ea typeface="+mn-ea"/>
              <a:cs typeface="+mn-cs"/>
            </a:rPr>
            <a:t>  2.</a:t>
          </a:r>
          <a:r>
            <a:rPr lang="zh-CN" altLang="zh-CN" sz="2800" dirty="0" smtClean="0">
              <a:latin typeface="+mn-lt"/>
              <a:ea typeface="+mn-ea"/>
              <a:cs typeface="+mn-cs"/>
            </a:rPr>
            <a:t>我校开展科研经费自查自纠情况</a:t>
          </a:r>
          <a:endParaRPr lang="zh-CN" altLang="en-US" sz="2800" dirty="0"/>
        </a:p>
      </dgm:t>
    </dgm:pt>
    <dgm:pt modelId="{CA870B25-9031-4681-9FB6-4600B4E8DC1B}" type="parTrans" cxnId="{0D497A39-49D5-4B00-ABBE-1B91AE6002A3}">
      <dgm:prSet/>
      <dgm:spPr/>
      <dgm:t>
        <a:bodyPr/>
        <a:lstStyle/>
        <a:p>
          <a:endParaRPr lang="zh-CN" altLang="en-US"/>
        </a:p>
      </dgm:t>
    </dgm:pt>
    <dgm:pt modelId="{26EC1FC7-042C-4AED-89E4-3876A3E1C6CA}" type="sibTrans" cxnId="{0D497A39-49D5-4B00-ABBE-1B91AE6002A3}">
      <dgm:prSet/>
      <dgm:spPr/>
      <dgm:t>
        <a:bodyPr/>
        <a:lstStyle/>
        <a:p>
          <a:endParaRPr lang="zh-CN" altLang="en-US"/>
        </a:p>
      </dgm:t>
    </dgm:pt>
    <dgm:pt modelId="{4249A762-A020-4943-A642-9F943CE45E3C}">
      <dgm:prSet phldrT="[文本]" custT="1"/>
      <dgm:spPr/>
      <dgm:t>
        <a:bodyPr/>
        <a:lstStyle/>
        <a:p>
          <a:pPr algn="l"/>
          <a:r>
            <a:rPr lang="en-US" altLang="zh-CN" sz="2500" dirty="0" smtClean="0">
              <a:latin typeface="+mn-lt"/>
              <a:ea typeface="+mn-ea"/>
              <a:cs typeface="+mn-cs"/>
            </a:rPr>
            <a:t>   </a:t>
          </a:r>
          <a:r>
            <a:rPr lang="en-US" altLang="zh-CN" sz="2800" dirty="0" smtClean="0">
              <a:latin typeface="+mn-lt"/>
              <a:ea typeface="+mn-ea"/>
              <a:cs typeface="+mn-cs"/>
            </a:rPr>
            <a:t>4.</a:t>
          </a:r>
          <a:r>
            <a:rPr lang="zh-CN" altLang="en-US" sz="2800" dirty="0" smtClean="0">
              <a:latin typeface="+mn-lt"/>
              <a:ea typeface="+mn-ea"/>
              <a:cs typeface="+mn-cs"/>
            </a:rPr>
            <a:t>自查自纠</a:t>
          </a:r>
          <a:r>
            <a:rPr lang="zh-CN" altLang="zh-CN" sz="2800" dirty="0" smtClean="0">
              <a:latin typeface="+mn-lt"/>
              <a:ea typeface="+mn-ea"/>
              <a:cs typeface="+mn-cs"/>
            </a:rPr>
            <a:t>工作要求</a:t>
          </a:r>
          <a:endParaRPr lang="zh-CN" altLang="en-US" sz="2800" dirty="0"/>
        </a:p>
      </dgm:t>
    </dgm:pt>
    <dgm:pt modelId="{EB5ACED9-54A4-4ED5-B569-E3E37F2860DA}" type="parTrans" cxnId="{454550C3-739D-44DB-9317-CC418D1A6301}">
      <dgm:prSet/>
      <dgm:spPr/>
      <dgm:t>
        <a:bodyPr/>
        <a:lstStyle/>
        <a:p>
          <a:endParaRPr lang="zh-CN" altLang="en-US"/>
        </a:p>
      </dgm:t>
    </dgm:pt>
    <dgm:pt modelId="{510705B5-B756-42F6-BC3C-07ABBB87231E}" type="sibTrans" cxnId="{454550C3-739D-44DB-9317-CC418D1A6301}">
      <dgm:prSet/>
      <dgm:spPr/>
      <dgm:t>
        <a:bodyPr/>
        <a:lstStyle/>
        <a:p>
          <a:endParaRPr lang="zh-CN" altLang="en-US"/>
        </a:p>
      </dgm:t>
    </dgm:pt>
    <dgm:pt modelId="{64805A87-A3EA-4692-9808-07D3E7EEF756}">
      <dgm:prSet phldrT="[文本]" custT="1"/>
      <dgm:spPr/>
      <dgm:t>
        <a:bodyPr/>
        <a:lstStyle/>
        <a:p>
          <a:pPr algn="l"/>
          <a:r>
            <a:rPr lang="en-US" altLang="zh-CN" sz="2500" dirty="0" smtClean="0">
              <a:latin typeface="+mn-lt"/>
              <a:ea typeface="+mn-ea"/>
              <a:cs typeface="+mn-cs"/>
            </a:rPr>
            <a:t>   </a:t>
          </a:r>
          <a:r>
            <a:rPr lang="en-US" altLang="zh-CN" sz="2800" dirty="0" smtClean="0">
              <a:latin typeface="+mn-lt"/>
              <a:ea typeface="+mn-ea"/>
              <a:cs typeface="+mn-cs"/>
            </a:rPr>
            <a:t>3.</a:t>
          </a:r>
          <a:r>
            <a:rPr lang="zh-CN" altLang="zh-CN" sz="2800" dirty="0" smtClean="0">
              <a:latin typeface="+mn-lt"/>
              <a:ea typeface="+mn-ea"/>
              <a:cs typeface="+mn-cs"/>
            </a:rPr>
            <a:t>下一步工作重点</a:t>
          </a:r>
          <a:endParaRPr lang="zh-CN" altLang="en-US" sz="2800" dirty="0"/>
        </a:p>
      </dgm:t>
    </dgm:pt>
    <dgm:pt modelId="{F7706807-27D8-4F2D-8CE5-AF24F176A946}" type="parTrans" cxnId="{32A81DCB-8895-4C40-BEAD-EC543584437C}">
      <dgm:prSet/>
      <dgm:spPr/>
      <dgm:t>
        <a:bodyPr/>
        <a:lstStyle/>
        <a:p>
          <a:endParaRPr lang="zh-CN" altLang="en-US"/>
        </a:p>
      </dgm:t>
    </dgm:pt>
    <dgm:pt modelId="{5588C207-524F-4A76-ABA6-D78BF33200E3}" type="sibTrans" cxnId="{32A81DCB-8895-4C40-BEAD-EC543584437C}">
      <dgm:prSet/>
      <dgm:spPr/>
      <dgm:t>
        <a:bodyPr/>
        <a:lstStyle/>
        <a:p>
          <a:endParaRPr lang="zh-CN" altLang="en-US"/>
        </a:p>
      </dgm:t>
    </dgm:pt>
    <dgm:pt modelId="{3F119CB9-D6C4-4D2F-8B46-CF226D294097}" type="pres">
      <dgm:prSet presAssocID="{D8DF320F-4A67-4C32-9ACE-9CBB22739BF4}" presName="Name0" presStyleCnt="0">
        <dgm:presLayoutVars>
          <dgm:dir/>
          <dgm:animLvl val="lvl"/>
          <dgm:resizeHandles val="exact"/>
        </dgm:presLayoutVars>
      </dgm:prSet>
      <dgm:spPr/>
      <dgm:t>
        <a:bodyPr/>
        <a:lstStyle/>
        <a:p>
          <a:endParaRPr lang="zh-CN" altLang="en-US"/>
        </a:p>
      </dgm:t>
    </dgm:pt>
    <dgm:pt modelId="{C91C93D0-A5C6-481D-8DB3-C1682C0F6980}" type="pres">
      <dgm:prSet presAssocID="{4249A762-A020-4943-A642-9F943CE45E3C}" presName="boxAndChildren" presStyleCnt="0"/>
      <dgm:spPr/>
      <dgm:t>
        <a:bodyPr/>
        <a:lstStyle/>
        <a:p>
          <a:endParaRPr lang="zh-CN" altLang="en-US"/>
        </a:p>
      </dgm:t>
    </dgm:pt>
    <dgm:pt modelId="{98F8371F-07E0-4037-8016-3A39574C138B}" type="pres">
      <dgm:prSet presAssocID="{4249A762-A020-4943-A642-9F943CE45E3C}" presName="parentTextBox" presStyleLbl="node1" presStyleIdx="0" presStyleCnt="4"/>
      <dgm:spPr/>
      <dgm:t>
        <a:bodyPr/>
        <a:lstStyle/>
        <a:p>
          <a:endParaRPr lang="zh-CN" altLang="en-US"/>
        </a:p>
      </dgm:t>
    </dgm:pt>
    <dgm:pt modelId="{8D7A052D-D47A-4011-84F6-1236810FDDFE}" type="pres">
      <dgm:prSet presAssocID="{5588C207-524F-4A76-ABA6-D78BF33200E3}" presName="sp" presStyleCnt="0"/>
      <dgm:spPr/>
      <dgm:t>
        <a:bodyPr/>
        <a:lstStyle/>
        <a:p>
          <a:endParaRPr lang="zh-CN" altLang="en-US"/>
        </a:p>
      </dgm:t>
    </dgm:pt>
    <dgm:pt modelId="{52F8AFE0-C68D-4E8E-840E-12674289FBC1}" type="pres">
      <dgm:prSet presAssocID="{64805A87-A3EA-4692-9808-07D3E7EEF756}" presName="arrowAndChildren" presStyleCnt="0"/>
      <dgm:spPr/>
      <dgm:t>
        <a:bodyPr/>
        <a:lstStyle/>
        <a:p>
          <a:endParaRPr lang="zh-CN" altLang="en-US"/>
        </a:p>
      </dgm:t>
    </dgm:pt>
    <dgm:pt modelId="{69B21BAA-4A90-4619-8972-0039988DC5F9}" type="pres">
      <dgm:prSet presAssocID="{64805A87-A3EA-4692-9808-07D3E7EEF756}" presName="parentTextArrow" presStyleLbl="node1" presStyleIdx="1" presStyleCnt="4"/>
      <dgm:spPr/>
      <dgm:t>
        <a:bodyPr/>
        <a:lstStyle/>
        <a:p>
          <a:endParaRPr lang="zh-CN" altLang="en-US"/>
        </a:p>
      </dgm:t>
    </dgm:pt>
    <dgm:pt modelId="{420A8DE1-9014-4FFE-A868-5BDD4EC1723C}" type="pres">
      <dgm:prSet presAssocID="{26EC1FC7-042C-4AED-89E4-3876A3E1C6CA}" presName="sp" presStyleCnt="0"/>
      <dgm:spPr/>
      <dgm:t>
        <a:bodyPr/>
        <a:lstStyle/>
        <a:p>
          <a:endParaRPr lang="zh-CN" altLang="en-US"/>
        </a:p>
      </dgm:t>
    </dgm:pt>
    <dgm:pt modelId="{2B9C69E8-B887-4BC2-9F3E-9507DD67E257}" type="pres">
      <dgm:prSet presAssocID="{5B3E34B7-E0A8-42C3-81EE-EF5A9F02374F}" presName="arrowAndChildren" presStyleCnt="0"/>
      <dgm:spPr/>
      <dgm:t>
        <a:bodyPr/>
        <a:lstStyle/>
        <a:p>
          <a:endParaRPr lang="zh-CN" altLang="en-US"/>
        </a:p>
      </dgm:t>
    </dgm:pt>
    <dgm:pt modelId="{BCA02047-CEA1-40D9-BABC-49F354B94389}" type="pres">
      <dgm:prSet presAssocID="{5B3E34B7-E0A8-42C3-81EE-EF5A9F02374F}" presName="parentTextArrow" presStyleLbl="node1" presStyleIdx="2" presStyleCnt="4"/>
      <dgm:spPr/>
      <dgm:t>
        <a:bodyPr/>
        <a:lstStyle/>
        <a:p>
          <a:endParaRPr lang="zh-CN" altLang="en-US"/>
        </a:p>
      </dgm:t>
    </dgm:pt>
    <dgm:pt modelId="{F162AEDB-E664-4FC9-A6B4-FB7230F4921F}" type="pres">
      <dgm:prSet presAssocID="{0E73884D-D2CA-4B00-A7C4-4A66005C4A9C}" presName="sp" presStyleCnt="0"/>
      <dgm:spPr/>
      <dgm:t>
        <a:bodyPr/>
        <a:lstStyle/>
        <a:p>
          <a:endParaRPr lang="zh-CN" altLang="en-US"/>
        </a:p>
      </dgm:t>
    </dgm:pt>
    <dgm:pt modelId="{095C0506-C936-4E4A-91D8-20D765FED0CE}" type="pres">
      <dgm:prSet presAssocID="{1F71D6F4-A822-4490-90CE-B17E63FEE6F0}" presName="arrowAndChildren" presStyleCnt="0"/>
      <dgm:spPr/>
      <dgm:t>
        <a:bodyPr/>
        <a:lstStyle/>
        <a:p>
          <a:endParaRPr lang="zh-CN" altLang="en-US"/>
        </a:p>
      </dgm:t>
    </dgm:pt>
    <dgm:pt modelId="{220B61E4-6F2F-4D67-B6EE-76CFE8D7C7C6}" type="pres">
      <dgm:prSet presAssocID="{1F71D6F4-A822-4490-90CE-B17E63FEE6F0}" presName="parentTextArrow" presStyleLbl="node1" presStyleIdx="3" presStyleCnt="4"/>
      <dgm:spPr/>
      <dgm:t>
        <a:bodyPr/>
        <a:lstStyle/>
        <a:p>
          <a:endParaRPr lang="zh-CN" altLang="en-US"/>
        </a:p>
      </dgm:t>
    </dgm:pt>
  </dgm:ptLst>
  <dgm:cxnLst>
    <dgm:cxn modelId="{0D497A39-49D5-4B00-ABBE-1B91AE6002A3}" srcId="{D8DF320F-4A67-4C32-9ACE-9CBB22739BF4}" destId="{5B3E34B7-E0A8-42C3-81EE-EF5A9F02374F}" srcOrd="1" destOrd="0" parTransId="{CA870B25-9031-4681-9FB6-4600B4E8DC1B}" sibTransId="{26EC1FC7-042C-4AED-89E4-3876A3E1C6CA}"/>
    <dgm:cxn modelId="{0D52F63B-3D0B-4C90-8DA4-DA06889F2DC3}" type="presOf" srcId="{64805A87-A3EA-4692-9808-07D3E7EEF756}" destId="{69B21BAA-4A90-4619-8972-0039988DC5F9}" srcOrd="0" destOrd="0" presId="urn:microsoft.com/office/officeart/2005/8/layout/process4"/>
    <dgm:cxn modelId="{CAF402E2-8292-4ECE-ADB9-1993DDCFE384}" type="presOf" srcId="{D8DF320F-4A67-4C32-9ACE-9CBB22739BF4}" destId="{3F119CB9-D6C4-4D2F-8B46-CF226D294097}" srcOrd="0" destOrd="0" presId="urn:microsoft.com/office/officeart/2005/8/layout/process4"/>
    <dgm:cxn modelId="{454550C3-739D-44DB-9317-CC418D1A6301}" srcId="{D8DF320F-4A67-4C32-9ACE-9CBB22739BF4}" destId="{4249A762-A020-4943-A642-9F943CE45E3C}" srcOrd="3" destOrd="0" parTransId="{EB5ACED9-54A4-4ED5-B569-E3E37F2860DA}" sibTransId="{510705B5-B756-42F6-BC3C-07ABBB87231E}"/>
    <dgm:cxn modelId="{E0CD2628-0301-474A-9383-8B823263B6FC}" type="presOf" srcId="{5B3E34B7-E0A8-42C3-81EE-EF5A9F02374F}" destId="{BCA02047-CEA1-40D9-BABC-49F354B94389}" srcOrd="0" destOrd="0" presId="urn:microsoft.com/office/officeart/2005/8/layout/process4"/>
    <dgm:cxn modelId="{958ECE4A-04AF-4A2D-828F-AB71E23D04AC}" type="presOf" srcId="{1F71D6F4-A822-4490-90CE-B17E63FEE6F0}" destId="{220B61E4-6F2F-4D67-B6EE-76CFE8D7C7C6}" srcOrd="0" destOrd="0" presId="urn:microsoft.com/office/officeart/2005/8/layout/process4"/>
    <dgm:cxn modelId="{B4EDD9B5-4AAF-4AD1-ADB2-1FC033981877}" type="presOf" srcId="{4249A762-A020-4943-A642-9F943CE45E3C}" destId="{98F8371F-07E0-4037-8016-3A39574C138B}" srcOrd="0" destOrd="0" presId="urn:microsoft.com/office/officeart/2005/8/layout/process4"/>
    <dgm:cxn modelId="{32A81DCB-8895-4C40-BEAD-EC543584437C}" srcId="{D8DF320F-4A67-4C32-9ACE-9CBB22739BF4}" destId="{64805A87-A3EA-4692-9808-07D3E7EEF756}" srcOrd="2" destOrd="0" parTransId="{F7706807-27D8-4F2D-8CE5-AF24F176A946}" sibTransId="{5588C207-524F-4A76-ABA6-D78BF33200E3}"/>
    <dgm:cxn modelId="{AEA40EC4-A0A7-4444-AE90-ECC9B6377CC2}" srcId="{D8DF320F-4A67-4C32-9ACE-9CBB22739BF4}" destId="{1F71D6F4-A822-4490-90CE-B17E63FEE6F0}" srcOrd="0" destOrd="0" parTransId="{CD5FEDC9-2C09-4E71-ABA0-438E1CDCAA30}" sibTransId="{0E73884D-D2CA-4B00-A7C4-4A66005C4A9C}"/>
    <dgm:cxn modelId="{8F8ED50F-73C7-4B8E-A293-C8C5508BFEC7}" type="presParOf" srcId="{3F119CB9-D6C4-4D2F-8B46-CF226D294097}" destId="{C91C93D0-A5C6-481D-8DB3-C1682C0F6980}" srcOrd="0" destOrd="0" presId="urn:microsoft.com/office/officeart/2005/8/layout/process4"/>
    <dgm:cxn modelId="{1D44F0D5-872A-4315-B2E4-C689EAD379F3}" type="presParOf" srcId="{C91C93D0-A5C6-481D-8DB3-C1682C0F6980}" destId="{98F8371F-07E0-4037-8016-3A39574C138B}" srcOrd="0" destOrd="0" presId="urn:microsoft.com/office/officeart/2005/8/layout/process4"/>
    <dgm:cxn modelId="{81881A05-966E-4FFF-A7AA-3AC949168743}" type="presParOf" srcId="{3F119CB9-D6C4-4D2F-8B46-CF226D294097}" destId="{8D7A052D-D47A-4011-84F6-1236810FDDFE}" srcOrd="1" destOrd="0" presId="urn:microsoft.com/office/officeart/2005/8/layout/process4"/>
    <dgm:cxn modelId="{593323B5-5842-4BED-B4F8-DD4D8E76D985}" type="presParOf" srcId="{3F119CB9-D6C4-4D2F-8B46-CF226D294097}" destId="{52F8AFE0-C68D-4E8E-840E-12674289FBC1}" srcOrd="2" destOrd="0" presId="urn:microsoft.com/office/officeart/2005/8/layout/process4"/>
    <dgm:cxn modelId="{C4AEE20C-33E4-4F6A-8938-417D89F93079}" type="presParOf" srcId="{52F8AFE0-C68D-4E8E-840E-12674289FBC1}" destId="{69B21BAA-4A90-4619-8972-0039988DC5F9}" srcOrd="0" destOrd="0" presId="urn:microsoft.com/office/officeart/2005/8/layout/process4"/>
    <dgm:cxn modelId="{398D276C-CCA1-4200-B1AC-5A04EF4B113D}" type="presParOf" srcId="{3F119CB9-D6C4-4D2F-8B46-CF226D294097}" destId="{420A8DE1-9014-4FFE-A868-5BDD4EC1723C}" srcOrd="3" destOrd="0" presId="urn:microsoft.com/office/officeart/2005/8/layout/process4"/>
    <dgm:cxn modelId="{48920AA1-8F64-4F09-9AFC-C0C010569A6E}" type="presParOf" srcId="{3F119CB9-D6C4-4D2F-8B46-CF226D294097}" destId="{2B9C69E8-B887-4BC2-9F3E-9507DD67E257}" srcOrd="4" destOrd="0" presId="urn:microsoft.com/office/officeart/2005/8/layout/process4"/>
    <dgm:cxn modelId="{E859A1E7-0F91-4AE5-82CD-03EBA67EBD87}" type="presParOf" srcId="{2B9C69E8-B887-4BC2-9F3E-9507DD67E257}" destId="{BCA02047-CEA1-40D9-BABC-49F354B94389}" srcOrd="0" destOrd="0" presId="urn:microsoft.com/office/officeart/2005/8/layout/process4"/>
    <dgm:cxn modelId="{F16C672A-F519-49A9-87C3-439075D10B0D}" type="presParOf" srcId="{3F119CB9-D6C4-4D2F-8B46-CF226D294097}" destId="{F162AEDB-E664-4FC9-A6B4-FB7230F4921F}" srcOrd="5" destOrd="0" presId="urn:microsoft.com/office/officeart/2005/8/layout/process4"/>
    <dgm:cxn modelId="{98DBBEB4-6FEA-4018-B83C-B198E3721D65}" type="presParOf" srcId="{3F119CB9-D6C4-4D2F-8B46-CF226D294097}" destId="{095C0506-C936-4E4A-91D8-20D765FED0CE}" srcOrd="6" destOrd="0" presId="urn:microsoft.com/office/officeart/2005/8/layout/process4"/>
    <dgm:cxn modelId="{7753732B-A3DD-4C8D-BED7-CFACB758BC1B}" type="presParOf" srcId="{095C0506-C936-4E4A-91D8-20D765FED0CE}" destId="{220B61E4-6F2F-4D67-B6EE-76CFE8D7C7C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8371F-07E0-4037-8016-3A39574C138B}">
      <dsp:nvSpPr>
        <dsp:cNvPr id="0" name=""/>
        <dsp:cNvSpPr/>
      </dsp:nvSpPr>
      <dsp:spPr>
        <a:xfrm>
          <a:off x="0" y="3333360"/>
          <a:ext cx="6096000" cy="7292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l" defTabSz="1111250">
            <a:lnSpc>
              <a:spcPct val="90000"/>
            </a:lnSpc>
            <a:spcBef>
              <a:spcPct val="0"/>
            </a:spcBef>
            <a:spcAft>
              <a:spcPct val="35000"/>
            </a:spcAft>
          </a:pPr>
          <a:r>
            <a:rPr lang="en-US" altLang="zh-CN" sz="2500" kern="1200" dirty="0" smtClean="0">
              <a:latin typeface="+mn-lt"/>
              <a:ea typeface="+mn-ea"/>
              <a:cs typeface="+mn-cs"/>
            </a:rPr>
            <a:t>   </a:t>
          </a:r>
          <a:r>
            <a:rPr lang="en-US" altLang="zh-CN" sz="2800" kern="1200" dirty="0" smtClean="0">
              <a:latin typeface="+mn-lt"/>
              <a:ea typeface="+mn-ea"/>
              <a:cs typeface="+mn-cs"/>
            </a:rPr>
            <a:t>4.</a:t>
          </a:r>
          <a:r>
            <a:rPr lang="zh-CN" altLang="en-US" sz="2800" kern="1200" dirty="0" smtClean="0">
              <a:latin typeface="+mn-lt"/>
              <a:ea typeface="+mn-ea"/>
              <a:cs typeface="+mn-cs"/>
            </a:rPr>
            <a:t>自查自纠</a:t>
          </a:r>
          <a:r>
            <a:rPr lang="zh-CN" altLang="zh-CN" sz="2800" kern="1200" dirty="0" smtClean="0">
              <a:latin typeface="+mn-lt"/>
              <a:ea typeface="+mn-ea"/>
              <a:cs typeface="+mn-cs"/>
            </a:rPr>
            <a:t>工作要求</a:t>
          </a:r>
          <a:endParaRPr lang="zh-CN" altLang="en-US" sz="2800" kern="1200" dirty="0"/>
        </a:p>
      </dsp:txBody>
      <dsp:txXfrm>
        <a:off x="0" y="3333360"/>
        <a:ext cx="6096000" cy="729257"/>
      </dsp:txXfrm>
    </dsp:sp>
    <dsp:sp modelId="{69B21BAA-4A90-4619-8972-0039988DC5F9}">
      <dsp:nvSpPr>
        <dsp:cNvPr id="0" name=""/>
        <dsp:cNvSpPr/>
      </dsp:nvSpPr>
      <dsp:spPr>
        <a:xfrm rot="10800000">
          <a:off x="0" y="2222700"/>
          <a:ext cx="6096000" cy="1121598"/>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l" defTabSz="1111250">
            <a:lnSpc>
              <a:spcPct val="90000"/>
            </a:lnSpc>
            <a:spcBef>
              <a:spcPct val="0"/>
            </a:spcBef>
            <a:spcAft>
              <a:spcPct val="35000"/>
            </a:spcAft>
          </a:pPr>
          <a:r>
            <a:rPr lang="en-US" altLang="zh-CN" sz="2500" kern="1200" dirty="0" smtClean="0">
              <a:latin typeface="+mn-lt"/>
              <a:ea typeface="+mn-ea"/>
              <a:cs typeface="+mn-cs"/>
            </a:rPr>
            <a:t>   </a:t>
          </a:r>
          <a:r>
            <a:rPr lang="en-US" altLang="zh-CN" sz="2800" kern="1200" dirty="0" smtClean="0">
              <a:latin typeface="+mn-lt"/>
              <a:ea typeface="+mn-ea"/>
              <a:cs typeface="+mn-cs"/>
            </a:rPr>
            <a:t>3.</a:t>
          </a:r>
          <a:r>
            <a:rPr lang="zh-CN" altLang="zh-CN" sz="2800" kern="1200" dirty="0" smtClean="0">
              <a:latin typeface="+mn-lt"/>
              <a:ea typeface="+mn-ea"/>
              <a:cs typeface="+mn-cs"/>
            </a:rPr>
            <a:t>下一步工作重点</a:t>
          </a:r>
          <a:endParaRPr lang="zh-CN" altLang="en-US" sz="2800" kern="1200" dirty="0"/>
        </a:p>
      </dsp:txBody>
      <dsp:txXfrm rot="10800000">
        <a:off x="0" y="2222700"/>
        <a:ext cx="6096000" cy="728781"/>
      </dsp:txXfrm>
    </dsp:sp>
    <dsp:sp modelId="{BCA02047-CEA1-40D9-BABC-49F354B94389}">
      <dsp:nvSpPr>
        <dsp:cNvPr id="0" name=""/>
        <dsp:cNvSpPr/>
      </dsp:nvSpPr>
      <dsp:spPr>
        <a:xfrm rot="10800000">
          <a:off x="0" y="1112041"/>
          <a:ext cx="6096000" cy="1121598"/>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altLang="zh-CN" sz="2800" kern="1200" dirty="0" smtClean="0">
              <a:latin typeface="+mn-lt"/>
              <a:ea typeface="+mn-ea"/>
              <a:cs typeface="+mn-cs"/>
            </a:rPr>
            <a:t>  2.</a:t>
          </a:r>
          <a:r>
            <a:rPr lang="zh-CN" altLang="zh-CN" sz="2800" kern="1200" dirty="0" smtClean="0">
              <a:latin typeface="+mn-lt"/>
              <a:ea typeface="+mn-ea"/>
              <a:cs typeface="+mn-cs"/>
            </a:rPr>
            <a:t>我校开展科研经费自查自纠情况</a:t>
          </a:r>
          <a:endParaRPr lang="zh-CN" altLang="en-US" sz="2800" kern="1200" dirty="0"/>
        </a:p>
      </dsp:txBody>
      <dsp:txXfrm rot="10800000">
        <a:off x="0" y="1112041"/>
        <a:ext cx="6096000" cy="728781"/>
      </dsp:txXfrm>
    </dsp:sp>
    <dsp:sp modelId="{220B61E4-6F2F-4D67-B6EE-76CFE8D7C7C6}">
      <dsp:nvSpPr>
        <dsp:cNvPr id="0" name=""/>
        <dsp:cNvSpPr/>
      </dsp:nvSpPr>
      <dsp:spPr>
        <a:xfrm rot="10800000">
          <a:off x="0" y="1381"/>
          <a:ext cx="6096000" cy="1121598"/>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altLang="zh-CN" sz="2800" kern="1200" dirty="0" smtClean="0">
              <a:ea typeface="宋体" pitchFamily="2" charset="-122"/>
            </a:rPr>
            <a:t>  1.</a:t>
          </a:r>
          <a:r>
            <a:rPr lang="zh-CN" altLang="en-US" sz="2800" kern="1200" dirty="0" smtClean="0">
              <a:ea typeface="宋体" pitchFamily="2" charset="-122"/>
            </a:rPr>
            <a:t>科研经费自查自纠背景与形势</a:t>
          </a:r>
          <a:endParaRPr lang="zh-CN" altLang="en-US" sz="2800" kern="1200" dirty="0"/>
        </a:p>
      </dsp:txBody>
      <dsp:txXfrm rot="10800000">
        <a:off x="0" y="1381"/>
        <a:ext cx="6096000" cy="7287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85AF35-BDE2-4D5B-851E-E3C007F43534}" type="datetimeFigureOut">
              <a:rPr lang="zh-CN" altLang="en-US" smtClean="0"/>
              <a:t>2014-9-26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0F023B-A355-4F97-AE25-59E604A9F46B}" type="slidenum">
              <a:rPr lang="zh-CN" altLang="en-US" smtClean="0"/>
              <a:t>‹#›</a:t>
            </a:fld>
            <a:endParaRPr lang="zh-CN" altLang="en-US"/>
          </a:p>
        </p:txBody>
      </p:sp>
    </p:spTree>
    <p:extLst>
      <p:ext uri="{BB962C8B-B14F-4D97-AF65-F5344CB8AC3E}">
        <p14:creationId xmlns:p14="http://schemas.microsoft.com/office/powerpoint/2010/main" val="1265475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A71163C-3F65-4AED-B9F5-3DFE52B741CD}" type="datetimeFigureOut">
              <a:rPr lang="zh-CN" altLang="en-US"/>
              <a:pPr>
                <a:defRPr/>
              </a:pPr>
              <a:t>2014-9-26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2151DB9-6A8A-4B87-AA1D-955D83D96166}" type="slidenum">
              <a:rPr lang="zh-CN" altLang="en-US"/>
              <a:pPr>
                <a:defRPr/>
              </a:pPr>
              <a:t>‹#›</a:t>
            </a:fld>
            <a:endParaRPr lang="zh-CN" altLang="en-US"/>
          </a:p>
        </p:txBody>
      </p:sp>
    </p:spTree>
    <p:extLst>
      <p:ext uri="{BB962C8B-B14F-4D97-AF65-F5344CB8AC3E}">
        <p14:creationId xmlns:p14="http://schemas.microsoft.com/office/powerpoint/2010/main" val="255187186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22151DB9-6A8A-4B87-AA1D-955D83D96166}" type="slidenum">
              <a:rPr lang="zh-CN" altLang="en-US" smtClean="0"/>
              <a:pPr>
                <a:defRPr/>
              </a:pPr>
              <a:t>2</a:t>
            </a:fld>
            <a:endParaRPr lang="zh-CN" altLang="en-US"/>
          </a:p>
        </p:txBody>
      </p:sp>
    </p:spTree>
    <p:extLst>
      <p:ext uri="{BB962C8B-B14F-4D97-AF65-F5344CB8AC3E}">
        <p14:creationId xmlns:p14="http://schemas.microsoft.com/office/powerpoint/2010/main" val="1066682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22151DB9-6A8A-4B87-AA1D-955D83D96166}" type="slidenum">
              <a:rPr lang="zh-CN" altLang="en-US" smtClean="0"/>
              <a:pPr>
                <a:defRPr/>
              </a:pPr>
              <a:t>3</a:t>
            </a:fld>
            <a:endParaRPr lang="zh-CN" altLang="en-US"/>
          </a:p>
        </p:txBody>
      </p:sp>
    </p:spTree>
    <p:extLst>
      <p:ext uri="{BB962C8B-B14F-4D97-AF65-F5344CB8AC3E}">
        <p14:creationId xmlns:p14="http://schemas.microsoft.com/office/powerpoint/2010/main" val="4235998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17"/>
          <p:cNvSpPr>
            <a:spLocks noChangeArrowheads="1"/>
          </p:cNvSpPr>
          <p:nvPr/>
        </p:nvSpPr>
        <p:spPr bwMode="ltGray">
          <a:xfrm>
            <a:off x="-1588" y="5157788"/>
            <a:ext cx="9145588" cy="1708150"/>
          </a:xfrm>
          <a:prstGeom prst="rect">
            <a:avLst/>
          </a:prstGeom>
          <a:solidFill>
            <a:schemeClr val="bg2"/>
          </a:solidFill>
          <a:ln w="0" algn="ctr">
            <a:noFill/>
            <a:miter lim="800000"/>
            <a:headEnd/>
            <a:tailEnd/>
          </a:ln>
          <a:effectLst/>
        </p:spPr>
        <p:txBody>
          <a:bodyPr wrap="none" anchor="ctr"/>
          <a:lstStyle/>
          <a:p>
            <a:pPr>
              <a:defRPr/>
            </a:pPr>
            <a:endParaRPr lang="zh-CN" altLang="en-US"/>
          </a:p>
        </p:txBody>
      </p:sp>
      <p:sp>
        <p:nvSpPr>
          <p:cNvPr id="5" name="Rectangle 18"/>
          <p:cNvSpPr>
            <a:spLocks noChangeArrowheads="1"/>
          </p:cNvSpPr>
          <p:nvPr/>
        </p:nvSpPr>
        <p:spPr bwMode="white">
          <a:xfrm>
            <a:off x="0" y="0"/>
            <a:ext cx="9144000" cy="4935538"/>
          </a:xfrm>
          <a:prstGeom prst="rect">
            <a:avLst/>
          </a:prstGeom>
          <a:solidFill>
            <a:schemeClr val="tx1"/>
          </a:solidFill>
          <a:ln w="0" algn="ctr">
            <a:noFill/>
            <a:miter lim="800000"/>
            <a:headEnd/>
            <a:tailEnd/>
          </a:ln>
          <a:effectLst/>
        </p:spPr>
        <p:txBody>
          <a:bodyPr wrap="none" anchor="ctr"/>
          <a:lstStyle/>
          <a:p>
            <a:pPr>
              <a:defRPr/>
            </a:pPr>
            <a:endParaRPr lang="zh-CN" altLang="en-US"/>
          </a:p>
        </p:txBody>
      </p:sp>
      <p:sp>
        <p:nvSpPr>
          <p:cNvPr id="6" name="Rectangle 19"/>
          <p:cNvSpPr>
            <a:spLocks noChangeArrowheads="1"/>
          </p:cNvSpPr>
          <p:nvPr/>
        </p:nvSpPr>
        <p:spPr bwMode="ltGray">
          <a:xfrm>
            <a:off x="1270000" y="4933950"/>
            <a:ext cx="7874000" cy="223838"/>
          </a:xfrm>
          <a:prstGeom prst="rect">
            <a:avLst/>
          </a:prstGeom>
          <a:solidFill>
            <a:schemeClr val="hlink"/>
          </a:solidFill>
          <a:ln w="0" algn="ctr">
            <a:noFill/>
            <a:miter lim="800000"/>
            <a:headEnd/>
            <a:tailEnd/>
          </a:ln>
          <a:effectLst/>
        </p:spPr>
        <p:txBody>
          <a:bodyPr wrap="none" anchor="ctr"/>
          <a:lstStyle/>
          <a:p>
            <a:pPr>
              <a:defRPr/>
            </a:pPr>
            <a:endParaRPr lang="zh-CN" altLang="en-US"/>
          </a:p>
        </p:txBody>
      </p:sp>
      <p:sp>
        <p:nvSpPr>
          <p:cNvPr id="7" name="Rectangle 20"/>
          <p:cNvSpPr>
            <a:spLocks noChangeArrowheads="1"/>
          </p:cNvSpPr>
          <p:nvPr/>
        </p:nvSpPr>
        <p:spPr bwMode="gray">
          <a:xfrm>
            <a:off x="-9525" y="4935538"/>
            <a:ext cx="1282700" cy="222250"/>
          </a:xfrm>
          <a:prstGeom prst="rect">
            <a:avLst/>
          </a:prstGeom>
          <a:solidFill>
            <a:schemeClr val="accent1"/>
          </a:solidFill>
          <a:ln w="0" algn="ctr">
            <a:noFill/>
            <a:miter lim="800000"/>
            <a:headEnd/>
            <a:tailEnd/>
          </a:ln>
          <a:effectLst/>
        </p:spPr>
        <p:txBody>
          <a:bodyPr wrap="none" anchor="ctr"/>
          <a:lstStyle/>
          <a:p>
            <a:pPr>
              <a:defRPr/>
            </a:pPr>
            <a:endParaRPr lang="zh-CN" altLang="en-US"/>
          </a:p>
        </p:txBody>
      </p:sp>
      <p:sp>
        <p:nvSpPr>
          <p:cNvPr id="8" name="Rectangle 23"/>
          <p:cNvSpPr>
            <a:spLocks noChangeArrowheads="1"/>
          </p:cNvSpPr>
          <p:nvPr/>
        </p:nvSpPr>
        <p:spPr bwMode="invGray">
          <a:xfrm>
            <a:off x="1266825" y="1196975"/>
            <a:ext cx="2368550" cy="4464050"/>
          </a:xfrm>
          <a:prstGeom prst="rect">
            <a:avLst/>
          </a:prstGeom>
          <a:noFill/>
          <a:ln w="0" algn="ctr">
            <a:solidFill>
              <a:schemeClr val="accent1"/>
            </a:solidFill>
            <a:miter lim="800000"/>
            <a:headEnd/>
            <a:tailEnd/>
          </a:ln>
          <a:effectLst/>
        </p:spPr>
        <p:txBody>
          <a:bodyPr wrap="none" anchor="ctr"/>
          <a:lstStyle/>
          <a:p>
            <a:pPr>
              <a:defRPr/>
            </a:pPr>
            <a:endParaRPr lang="zh-CN" altLang="en-US"/>
          </a:p>
        </p:txBody>
      </p:sp>
      <p:sp>
        <p:nvSpPr>
          <p:cNvPr id="9" name="Rectangle 24"/>
          <p:cNvSpPr>
            <a:spLocks noChangeArrowheads="1"/>
          </p:cNvSpPr>
          <p:nvPr/>
        </p:nvSpPr>
        <p:spPr bwMode="invGray">
          <a:xfrm flipH="1">
            <a:off x="8221663" y="0"/>
            <a:ext cx="95250" cy="2060575"/>
          </a:xfrm>
          <a:prstGeom prst="rect">
            <a:avLst/>
          </a:prstGeom>
          <a:solidFill>
            <a:schemeClr val="accent1"/>
          </a:solidFill>
          <a:ln w="0" algn="ctr">
            <a:noFill/>
            <a:miter lim="800000"/>
            <a:headEnd/>
            <a:tailEnd/>
          </a:ln>
          <a:effectLst/>
        </p:spPr>
        <p:txBody>
          <a:bodyPr wrap="none" anchor="ctr"/>
          <a:lstStyle/>
          <a:p>
            <a:pPr>
              <a:defRPr/>
            </a:pPr>
            <a:endParaRPr lang="zh-CN" altLang="en-US"/>
          </a:p>
        </p:txBody>
      </p:sp>
      <p:sp>
        <p:nvSpPr>
          <p:cNvPr id="10" name="Rectangle 25"/>
          <p:cNvSpPr>
            <a:spLocks noChangeArrowheads="1"/>
          </p:cNvSpPr>
          <p:nvPr/>
        </p:nvSpPr>
        <p:spPr bwMode="invGray">
          <a:xfrm>
            <a:off x="250825" y="260350"/>
            <a:ext cx="8569325" cy="4392613"/>
          </a:xfrm>
          <a:prstGeom prst="rect">
            <a:avLst/>
          </a:prstGeom>
          <a:noFill/>
          <a:ln w="0" algn="ctr">
            <a:solidFill>
              <a:schemeClr val="tx2"/>
            </a:solidFill>
            <a:miter lim="800000"/>
            <a:headEnd/>
            <a:tailEnd/>
          </a:ln>
          <a:effectLst/>
        </p:spPr>
        <p:txBody>
          <a:bodyPr wrap="none" anchor="ctr"/>
          <a:lstStyle/>
          <a:p>
            <a:pPr>
              <a:defRPr/>
            </a:pPr>
            <a:endParaRPr lang="zh-CN" altLang="en-US"/>
          </a:p>
        </p:txBody>
      </p:sp>
      <p:sp>
        <p:nvSpPr>
          <p:cNvPr id="11" name="Rectangle 26"/>
          <p:cNvSpPr>
            <a:spLocks noChangeArrowheads="1"/>
          </p:cNvSpPr>
          <p:nvPr/>
        </p:nvSpPr>
        <p:spPr bwMode="invGray">
          <a:xfrm>
            <a:off x="7775575" y="908050"/>
            <a:ext cx="1368425" cy="1439863"/>
          </a:xfrm>
          <a:prstGeom prst="rect">
            <a:avLst/>
          </a:prstGeom>
          <a:noFill/>
          <a:ln w="0" algn="ctr">
            <a:solidFill>
              <a:schemeClr val="tx2"/>
            </a:solidFill>
            <a:miter lim="800000"/>
            <a:headEnd/>
            <a:tailEnd/>
          </a:ln>
          <a:effectLst/>
        </p:spPr>
        <p:txBody>
          <a:bodyPr wrap="none" anchor="ctr"/>
          <a:lstStyle/>
          <a:p>
            <a:pPr>
              <a:defRPr/>
            </a:pPr>
            <a:endParaRPr lang="zh-CN" altLang="en-US"/>
          </a:p>
        </p:txBody>
      </p:sp>
      <p:sp>
        <p:nvSpPr>
          <p:cNvPr id="12" name="Rectangle 27"/>
          <p:cNvSpPr>
            <a:spLocks noChangeArrowheads="1"/>
          </p:cNvSpPr>
          <p:nvPr/>
        </p:nvSpPr>
        <p:spPr bwMode="invGray">
          <a:xfrm>
            <a:off x="611188" y="1916113"/>
            <a:ext cx="7921625" cy="1584325"/>
          </a:xfrm>
          <a:prstGeom prst="rect">
            <a:avLst/>
          </a:prstGeom>
          <a:noFill/>
          <a:ln w="0" algn="ctr">
            <a:solidFill>
              <a:schemeClr val="tx2"/>
            </a:solidFill>
            <a:miter lim="800000"/>
            <a:headEnd/>
            <a:tailEnd/>
          </a:ln>
          <a:effectLst/>
        </p:spPr>
        <p:txBody>
          <a:bodyPr wrap="none" anchor="ctr"/>
          <a:lstStyle/>
          <a:p>
            <a:pPr>
              <a:defRPr/>
            </a:pPr>
            <a:endParaRPr lang="zh-CN" altLang="en-US"/>
          </a:p>
        </p:txBody>
      </p:sp>
      <p:pic>
        <p:nvPicPr>
          <p:cNvPr id="13" name="Picture 30" descr="图片2"/>
          <p:cNvPicPr>
            <a:picLocks noChangeAspect="1" noChangeArrowheads="1"/>
          </p:cNvPicPr>
          <p:nvPr userDrawn="1"/>
        </p:nvPicPr>
        <p:blipFill>
          <a:blip r:embed="rId2" cstate="print"/>
          <a:srcRect/>
          <a:stretch>
            <a:fillRect/>
          </a:stretch>
        </p:blipFill>
        <p:spPr bwMode="auto">
          <a:xfrm>
            <a:off x="1281113" y="5059363"/>
            <a:ext cx="2349500" cy="601662"/>
          </a:xfrm>
          <a:prstGeom prst="rect">
            <a:avLst/>
          </a:prstGeom>
          <a:noFill/>
          <a:ln w="9525">
            <a:noFill/>
            <a:miter lim="800000"/>
            <a:headEnd/>
            <a:tailEnd/>
          </a:ln>
        </p:spPr>
      </p:pic>
      <p:pic>
        <p:nvPicPr>
          <p:cNvPr id="14" name="Picture 31" descr="图片3"/>
          <p:cNvPicPr>
            <a:picLocks noChangeArrowheads="1"/>
          </p:cNvPicPr>
          <p:nvPr userDrawn="1"/>
        </p:nvPicPr>
        <p:blipFill>
          <a:blip r:embed="rId3" cstate="print">
            <a:clrChange>
              <a:clrFrom>
                <a:srgbClr val="B1190E"/>
              </a:clrFrom>
              <a:clrTo>
                <a:srgbClr val="B1190E">
                  <a:alpha val="0"/>
                </a:srgbClr>
              </a:clrTo>
            </a:clrChange>
          </a:blip>
          <a:srcRect/>
          <a:stretch>
            <a:fillRect/>
          </a:stretch>
        </p:blipFill>
        <p:spPr bwMode="auto">
          <a:xfrm>
            <a:off x="-11113" y="3511550"/>
            <a:ext cx="1266826" cy="1428750"/>
          </a:xfrm>
          <a:prstGeom prst="rect">
            <a:avLst/>
          </a:prstGeom>
          <a:noFill/>
          <a:ln w="9525">
            <a:noFill/>
            <a:miter lim="800000"/>
            <a:headEnd/>
            <a:tailEnd/>
          </a:ln>
        </p:spPr>
      </p:pic>
      <p:sp>
        <p:nvSpPr>
          <p:cNvPr id="3075" name="Rectangle 3"/>
          <p:cNvSpPr>
            <a:spLocks noGrp="1" noChangeArrowheads="1"/>
          </p:cNvSpPr>
          <p:nvPr>
            <p:ph type="subTitle" idx="1"/>
          </p:nvPr>
        </p:nvSpPr>
        <p:spPr bwMode="black">
          <a:xfrm>
            <a:off x="1752600" y="3733800"/>
            <a:ext cx="6019800" cy="381000"/>
          </a:xfrm>
        </p:spPr>
        <p:txBody>
          <a:bodyPr/>
          <a:lstStyle>
            <a:lvl1pPr marL="0" indent="0" algn="ctr">
              <a:buFont typeface="Wingdings" pitchFamily="2" charset="2"/>
              <a:buNone/>
              <a:defRPr sz="2000">
                <a:solidFill>
                  <a:srgbClr val="84A1E8"/>
                </a:solidFill>
              </a:defRPr>
            </a:lvl1pPr>
          </a:lstStyle>
          <a:p>
            <a:r>
              <a:rPr lang="zh-CN" altLang="en-US"/>
              <a:t>单击此处编辑母版副标题样式</a:t>
            </a:r>
          </a:p>
        </p:txBody>
      </p:sp>
      <p:sp>
        <p:nvSpPr>
          <p:cNvPr id="3074" name="Rectangle 2"/>
          <p:cNvSpPr>
            <a:spLocks noGrp="1" noChangeArrowheads="1"/>
          </p:cNvSpPr>
          <p:nvPr>
            <p:ph type="ctrTitle"/>
          </p:nvPr>
        </p:nvSpPr>
        <p:spPr>
          <a:xfrm>
            <a:off x="990600" y="1981200"/>
            <a:ext cx="7239000" cy="1524000"/>
          </a:xfrm>
        </p:spPr>
        <p:txBody>
          <a:bodyPr/>
          <a:lstStyle>
            <a:lvl1pPr>
              <a:defRPr sz="4000" b="1"/>
            </a:lvl1pPr>
          </a:lstStyle>
          <a:p>
            <a:r>
              <a:rPr lang="zh-CN" altLang="en-US"/>
              <a:t>单击此处编辑母版标题样式</a:t>
            </a:r>
          </a:p>
        </p:txBody>
      </p:sp>
    </p:spTree>
  </p:cSld>
  <p:clrMapOvr>
    <a:masterClrMapping/>
  </p:clrMapOvr>
  <p:transition advTm="23291">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advTm="23291">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33363"/>
            <a:ext cx="2057400" cy="6276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33363"/>
            <a:ext cx="6019800" cy="6276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advTm="23291">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33363"/>
            <a:ext cx="8229600" cy="6276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advTm="23291">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advTm="23291">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advTm="23291">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62063"/>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62063"/>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advTm="23291">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advTm="23291">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advTm="23291">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Tm="23291">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advTm="23291">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advTm="23291">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0" y="981075"/>
            <a:ext cx="250825" cy="5891213"/>
          </a:xfrm>
          <a:prstGeom prst="rect">
            <a:avLst/>
          </a:prstGeom>
          <a:solidFill>
            <a:schemeClr val="hlink"/>
          </a:solidFill>
          <a:ln w="0" algn="ctr">
            <a:noFill/>
            <a:miter lim="800000"/>
            <a:headEnd/>
            <a:tailEnd/>
          </a:ln>
          <a:effectLst/>
        </p:spPr>
        <p:txBody>
          <a:bodyPr wrap="none" anchor="ctr"/>
          <a:lstStyle/>
          <a:p>
            <a:pPr>
              <a:defRPr/>
            </a:pPr>
            <a:endParaRPr lang="zh-CN" altLang="en-US"/>
          </a:p>
        </p:txBody>
      </p:sp>
      <p:sp>
        <p:nvSpPr>
          <p:cNvPr id="1040" name="Rectangle 16"/>
          <p:cNvSpPr>
            <a:spLocks noChangeArrowheads="1"/>
          </p:cNvSpPr>
          <p:nvPr/>
        </p:nvSpPr>
        <p:spPr bwMode="ltGray">
          <a:xfrm>
            <a:off x="0" y="0"/>
            <a:ext cx="1403350" cy="1052513"/>
          </a:xfrm>
          <a:prstGeom prst="rect">
            <a:avLst/>
          </a:prstGeom>
          <a:solidFill>
            <a:schemeClr val="accent1"/>
          </a:solidFill>
          <a:ln w="0" algn="ctr">
            <a:noFill/>
            <a:miter lim="800000"/>
            <a:headEnd/>
            <a:tailEnd/>
          </a:ln>
          <a:effectLst/>
        </p:spPr>
        <p:txBody>
          <a:bodyPr wrap="none" anchor="ctr"/>
          <a:lstStyle/>
          <a:p>
            <a:pPr>
              <a:defRPr/>
            </a:pPr>
            <a:endParaRPr lang="zh-CN" altLang="en-US"/>
          </a:p>
        </p:txBody>
      </p:sp>
      <p:sp>
        <p:nvSpPr>
          <p:cNvPr id="1041" name="Rectangle 17"/>
          <p:cNvSpPr>
            <a:spLocks noChangeArrowheads="1"/>
          </p:cNvSpPr>
          <p:nvPr/>
        </p:nvSpPr>
        <p:spPr bwMode="invGray">
          <a:xfrm>
            <a:off x="1403350" y="0"/>
            <a:ext cx="7740650" cy="1052513"/>
          </a:xfrm>
          <a:prstGeom prst="rect">
            <a:avLst/>
          </a:prstGeom>
          <a:solidFill>
            <a:schemeClr val="tx2"/>
          </a:solidFill>
          <a:ln w="0" algn="ctr">
            <a:noFill/>
            <a:miter lim="800000"/>
            <a:headEnd/>
            <a:tailEnd/>
          </a:ln>
          <a:effectLst/>
        </p:spPr>
        <p:txBody>
          <a:bodyPr wrap="none" anchor="ctr"/>
          <a:lstStyle/>
          <a:p>
            <a:pPr>
              <a:defRPr/>
            </a:pPr>
            <a:endParaRPr lang="zh-CN" altLang="en-US"/>
          </a:p>
        </p:txBody>
      </p:sp>
      <p:sp>
        <p:nvSpPr>
          <p:cNvPr id="1042" name="Rectangle 18"/>
          <p:cNvSpPr>
            <a:spLocks noChangeArrowheads="1"/>
          </p:cNvSpPr>
          <p:nvPr/>
        </p:nvSpPr>
        <p:spPr bwMode="invGray">
          <a:xfrm>
            <a:off x="8820150" y="0"/>
            <a:ext cx="73025" cy="765175"/>
          </a:xfrm>
          <a:prstGeom prst="rect">
            <a:avLst/>
          </a:prstGeom>
          <a:solidFill>
            <a:schemeClr val="accent1"/>
          </a:solidFill>
          <a:ln w="0" algn="ctr">
            <a:noFill/>
            <a:miter lim="800000"/>
            <a:headEnd/>
            <a:tailEnd/>
          </a:ln>
          <a:effectLst/>
        </p:spPr>
        <p:txBody>
          <a:bodyPr wrap="none" anchor="ctr"/>
          <a:lstStyle/>
          <a:p>
            <a:pPr>
              <a:defRPr/>
            </a:pPr>
            <a:endParaRPr lang="zh-CN" altLang="en-US"/>
          </a:p>
        </p:txBody>
      </p:sp>
      <p:sp>
        <p:nvSpPr>
          <p:cNvPr id="1043" name="Rectangle 19"/>
          <p:cNvSpPr>
            <a:spLocks noChangeArrowheads="1"/>
          </p:cNvSpPr>
          <p:nvPr/>
        </p:nvSpPr>
        <p:spPr bwMode="white">
          <a:xfrm>
            <a:off x="179388" y="134938"/>
            <a:ext cx="8785225" cy="773112"/>
          </a:xfrm>
          <a:prstGeom prst="rect">
            <a:avLst/>
          </a:prstGeom>
          <a:noFill/>
          <a:ln w="0" algn="ctr">
            <a:solidFill>
              <a:schemeClr val="accent1"/>
            </a:solidFill>
            <a:miter lim="800000"/>
            <a:headEnd/>
            <a:tailEnd/>
          </a:ln>
          <a:effectLst/>
        </p:spPr>
        <p:txBody>
          <a:bodyPr wrap="none" anchor="ctr"/>
          <a:lstStyle/>
          <a:p>
            <a:pPr>
              <a:defRPr/>
            </a:pPr>
            <a:endParaRPr lang="zh-CN" altLang="en-US"/>
          </a:p>
        </p:txBody>
      </p:sp>
      <p:sp>
        <p:nvSpPr>
          <p:cNvPr id="1044" name="Line 20"/>
          <p:cNvSpPr>
            <a:spLocks noChangeShapeType="1"/>
          </p:cNvSpPr>
          <p:nvPr/>
        </p:nvSpPr>
        <p:spPr bwMode="auto">
          <a:xfrm>
            <a:off x="468313" y="6481763"/>
            <a:ext cx="8424862" cy="0"/>
          </a:xfrm>
          <a:prstGeom prst="line">
            <a:avLst/>
          </a:prstGeom>
          <a:noFill/>
          <a:ln w="0">
            <a:solidFill>
              <a:schemeClr val="tx2"/>
            </a:solidFill>
            <a:round/>
            <a:headEnd/>
            <a:tailEnd/>
          </a:ln>
          <a:effectLst/>
        </p:spPr>
        <p:txBody>
          <a:bodyPr/>
          <a:lstStyle/>
          <a:p>
            <a:pPr>
              <a:defRPr/>
            </a:pPr>
            <a:endParaRPr lang="zh-CN" altLang="en-US"/>
          </a:p>
        </p:txBody>
      </p:sp>
      <p:sp>
        <p:nvSpPr>
          <p:cNvPr id="1034" name="Rectangle 3"/>
          <p:cNvSpPr>
            <a:spLocks noGrp="1" noChangeArrowheads="1"/>
          </p:cNvSpPr>
          <p:nvPr>
            <p:ph type="body" idx="1"/>
          </p:nvPr>
        </p:nvSpPr>
        <p:spPr bwMode="auto">
          <a:xfrm>
            <a:off x="457200" y="1262063"/>
            <a:ext cx="8229600" cy="5248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46" name="Rectangle 22"/>
          <p:cNvSpPr>
            <a:spLocks noChangeArrowheads="1"/>
          </p:cNvSpPr>
          <p:nvPr/>
        </p:nvSpPr>
        <p:spPr bwMode="invGray">
          <a:xfrm>
            <a:off x="1187450" y="908050"/>
            <a:ext cx="7956550" cy="144463"/>
          </a:xfrm>
          <a:prstGeom prst="rect">
            <a:avLst/>
          </a:prstGeom>
          <a:solidFill>
            <a:schemeClr val="tx1"/>
          </a:solidFill>
          <a:ln w="0" algn="ctr">
            <a:noFill/>
            <a:miter lim="800000"/>
            <a:headEnd/>
            <a:tailEnd/>
          </a:ln>
          <a:effectLst/>
        </p:spPr>
        <p:txBody>
          <a:bodyPr wrap="none" anchor="ctr"/>
          <a:lstStyle/>
          <a:p>
            <a:pPr>
              <a:defRPr/>
            </a:pPr>
            <a:endParaRPr lang="zh-CN" altLang="en-US"/>
          </a:p>
        </p:txBody>
      </p:sp>
      <p:sp>
        <p:nvSpPr>
          <p:cNvPr id="1047" name="Rectangle 23"/>
          <p:cNvSpPr>
            <a:spLocks noChangeArrowheads="1"/>
          </p:cNvSpPr>
          <p:nvPr/>
        </p:nvSpPr>
        <p:spPr bwMode="invGray">
          <a:xfrm>
            <a:off x="971550" y="0"/>
            <a:ext cx="431800" cy="1052513"/>
          </a:xfrm>
          <a:prstGeom prst="rect">
            <a:avLst/>
          </a:prstGeom>
          <a:solidFill>
            <a:schemeClr val="tx1"/>
          </a:solidFill>
          <a:ln w="0" algn="ctr">
            <a:noFill/>
            <a:miter lim="800000"/>
            <a:headEnd/>
            <a:tailEnd/>
          </a:ln>
          <a:effectLst/>
        </p:spPr>
        <p:txBody>
          <a:bodyPr wrap="none" anchor="ctr"/>
          <a:lstStyle/>
          <a:p>
            <a:pPr>
              <a:defRPr/>
            </a:pPr>
            <a:endParaRPr lang="zh-CN" altLang="en-US"/>
          </a:p>
        </p:txBody>
      </p:sp>
      <p:sp>
        <p:nvSpPr>
          <p:cNvPr id="1037" name="Rectangle 2"/>
          <p:cNvSpPr>
            <a:spLocks noGrp="1" noChangeArrowheads="1"/>
          </p:cNvSpPr>
          <p:nvPr>
            <p:ph type="title"/>
          </p:nvPr>
        </p:nvSpPr>
        <p:spPr bwMode="black">
          <a:xfrm>
            <a:off x="747713" y="233363"/>
            <a:ext cx="7862887"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graphicFrame>
        <p:nvGraphicFramePr>
          <p:cNvPr id="1026" name="Object 24"/>
          <p:cNvGraphicFramePr>
            <a:graphicFrameLocks noChangeAspect="1"/>
          </p:cNvGraphicFramePr>
          <p:nvPr/>
        </p:nvGraphicFramePr>
        <p:xfrm>
          <a:off x="50800" y="93663"/>
          <a:ext cx="838200" cy="838200"/>
        </p:xfrm>
        <a:graphic>
          <a:graphicData uri="http://schemas.openxmlformats.org/presentationml/2006/ole">
            <mc:AlternateContent xmlns:mc="http://schemas.openxmlformats.org/markup-compatibility/2006">
              <mc:Choice xmlns:v="urn:schemas-microsoft-com:vml" Requires="v">
                <p:oleObj spid="_x0000_s1078" name="CorelDRAW" r:id="rId15" imgW="4918680" imgH="4918680" progId="">
                  <p:embed/>
                </p:oleObj>
              </mc:Choice>
              <mc:Fallback>
                <p:oleObj name="CorelDRAW" r:id="rId15" imgW="4918680" imgH="4918680" progId="">
                  <p:embed/>
                  <p:pic>
                    <p:nvPicPr>
                      <p:cNvPr id="0" name="Object 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800" y="93663"/>
                        <a:ext cx="838200" cy="838200"/>
                      </a:xfrm>
                      <a:prstGeom prst="rect">
                        <a:avLst/>
                      </a:prstGeom>
                      <a:noFill/>
                      <a:ln>
                        <a:noFill/>
                      </a:ln>
                      <a:effectLst/>
                      <a:extLst>
                        <a:ext uri="{909E8E84-426E-40DD-AFC4-6F175D3DCCD1}">
                          <a14:hiddenFill xmlns:a14="http://schemas.microsoft.com/office/drawing/2010/main">
                            <a:solidFill>
                              <a:srgbClr val="3E78C6"/>
                            </a:solidFill>
                          </a14:hiddenFill>
                        </a:ext>
                        <a:ext uri="{91240B29-F687-4F45-9708-019B960494DF}">
                          <a14:hiddenLine xmlns:a14="http://schemas.microsoft.com/office/drawing/2010/main" w="9525">
                            <a:solidFill>
                              <a:srgbClr val="1A1A70"/>
                            </a:solidFill>
                            <a:miter lim="800000"/>
                            <a:headEnd/>
                            <a:tailEnd/>
                          </a14:hiddenLine>
                        </a:ext>
                        <a:ext uri="{AF507438-7753-43E0-B8FC-AC1667EBCBE1}">
                          <a14:hiddenEffects xmlns:a14="http://schemas.microsoft.com/office/drawing/2010/main">
                            <a:effectLst>
                              <a:outerShdw dist="35921" dir="2700000" algn="ctr" rotWithShape="0">
                                <a:srgbClr val="DDDDDD"/>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972"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Lst>
  <p:transition advTm="23291">
    <p:wipe dir="r"/>
  </p:transition>
  <p:hf hdr="0" ftr="0" dt="0"/>
  <p:txStyles>
    <p:titleStyle>
      <a:lvl1pPr algn="ctr" rtl="0" eaLnBrk="0" fontAlgn="base" hangingPunct="0">
        <a:spcBef>
          <a:spcPct val="0"/>
        </a:spcBef>
        <a:spcAft>
          <a:spcPct val="0"/>
        </a:spcAft>
        <a:defRPr sz="3200">
          <a:solidFill>
            <a:srgbClr val="F3C43F"/>
          </a:solidFill>
          <a:latin typeface="+mj-lt"/>
          <a:ea typeface="+mj-ea"/>
          <a:cs typeface="+mj-cs"/>
        </a:defRPr>
      </a:lvl1pPr>
      <a:lvl2pPr algn="ctr" rtl="0" eaLnBrk="0" fontAlgn="base" hangingPunct="0">
        <a:spcBef>
          <a:spcPct val="0"/>
        </a:spcBef>
        <a:spcAft>
          <a:spcPct val="0"/>
        </a:spcAft>
        <a:defRPr sz="3200">
          <a:solidFill>
            <a:srgbClr val="F3C43F"/>
          </a:solidFill>
          <a:latin typeface="Verdana" pitchFamily="34" charset="0"/>
        </a:defRPr>
      </a:lvl2pPr>
      <a:lvl3pPr algn="ctr" rtl="0" eaLnBrk="0" fontAlgn="base" hangingPunct="0">
        <a:spcBef>
          <a:spcPct val="0"/>
        </a:spcBef>
        <a:spcAft>
          <a:spcPct val="0"/>
        </a:spcAft>
        <a:defRPr sz="3200">
          <a:solidFill>
            <a:srgbClr val="F3C43F"/>
          </a:solidFill>
          <a:latin typeface="Verdana" pitchFamily="34" charset="0"/>
        </a:defRPr>
      </a:lvl3pPr>
      <a:lvl4pPr algn="ctr" rtl="0" eaLnBrk="0" fontAlgn="base" hangingPunct="0">
        <a:spcBef>
          <a:spcPct val="0"/>
        </a:spcBef>
        <a:spcAft>
          <a:spcPct val="0"/>
        </a:spcAft>
        <a:defRPr sz="3200">
          <a:solidFill>
            <a:srgbClr val="F3C43F"/>
          </a:solidFill>
          <a:latin typeface="Verdana" pitchFamily="34" charset="0"/>
        </a:defRPr>
      </a:lvl4pPr>
      <a:lvl5pPr algn="ctr" rtl="0" eaLnBrk="0" fontAlgn="base" hangingPunct="0">
        <a:spcBef>
          <a:spcPct val="0"/>
        </a:spcBef>
        <a:spcAft>
          <a:spcPct val="0"/>
        </a:spcAft>
        <a:defRPr sz="3200">
          <a:solidFill>
            <a:srgbClr val="F3C43F"/>
          </a:solidFill>
          <a:latin typeface="Verdana" pitchFamily="34" charset="0"/>
        </a:defRPr>
      </a:lvl5pPr>
      <a:lvl6pPr marL="457200" algn="ctr" rtl="0" fontAlgn="base">
        <a:spcBef>
          <a:spcPct val="0"/>
        </a:spcBef>
        <a:spcAft>
          <a:spcPct val="0"/>
        </a:spcAft>
        <a:defRPr sz="3200">
          <a:solidFill>
            <a:srgbClr val="F3C43F"/>
          </a:solidFill>
          <a:latin typeface="Verdana" pitchFamily="34" charset="0"/>
        </a:defRPr>
      </a:lvl6pPr>
      <a:lvl7pPr marL="914400" algn="ctr" rtl="0" fontAlgn="base">
        <a:spcBef>
          <a:spcPct val="0"/>
        </a:spcBef>
        <a:spcAft>
          <a:spcPct val="0"/>
        </a:spcAft>
        <a:defRPr sz="3200">
          <a:solidFill>
            <a:srgbClr val="F3C43F"/>
          </a:solidFill>
          <a:latin typeface="Verdana" pitchFamily="34" charset="0"/>
        </a:defRPr>
      </a:lvl7pPr>
      <a:lvl8pPr marL="1371600" algn="ctr" rtl="0" fontAlgn="base">
        <a:spcBef>
          <a:spcPct val="0"/>
        </a:spcBef>
        <a:spcAft>
          <a:spcPct val="0"/>
        </a:spcAft>
        <a:defRPr sz="3200">
          <a:solidFill>
            <a:srgbClr val="F3C43F"/>
          </a:solidFill>
          <a:latin typeface="Verdana" pitchFamily="34" charset="0"/>
        </a:defRPr>
      </a:lvl8pPr>
      <a:lvl9pPr marL="1828800" algn="ctr" rtl="0" fontAlgn="base">
        <a:spcBef>
          <a:spcPct val="0"/>
        </a:spcBef>
        <a:spcAft>
          <a:spcPct val="0"/>
        </a:spcAft>
        <a:defRPr sz="3200">
          <a:solidFill>
            <a:srgbClr val="F3C43F"/>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115616" y="1340768"/>
            <a:ext cx="6192688" cy="2664296"/>
          </a:xfrm>
        </p:spPr>
        <p:txBody>
          <a:bodyPr/>
          <a:lstStyle/>
          <a:p>
            <a:pPr eaLnBrk="1" hangingPunct="1">
              <a:lnSpc>
                <a:spcPct val="130000"/>
              </a:lnSpc>
            </a:pPr>
            <a:r>
              <a:rPr lang="en-US" altLang="zh-CN" sz="4400" dirty="0" smtClean="0">
                <a:ea typeface="黑体" pitchFamily="2" charset="-122"/>
              </a:rPr>
              <a:t/>
            </a:r>
            <a:br>
              <a:rPr lang="en-US" altLang="zh-CN" sz="4400" dirty="0" smtClean="0">
                <a:ea typeface="黑体" pitchFamily="2" charset="-122"/>
              </a:rPr>
            </a:br>
            <a:r>
              <a:rPr lang="zh-CN" altLang="en-US" sz="4400" dirty="0" smtClean="0">
                <a:ea typeface="黑体" pitchFamily="2" charset="-122"/>
              </a:rPr>
              <a:t>科研经费自查自</a:t>
            </a:r>
            <a:r>
              <a:rPr lang="zh-CN" altLang="en-US" sz="4400" dirty="0" smtClean="0">
                <a:ea typeface="黑体" pitchFamily="2" charset="-122"/>
              </a:rPr>
              <a:t>纠</a:t>
            </a:r>
            <a:r>
              <a:rPr lang="en-US" altLang="zh-CN" sz="4400" dirty="0" smtClean="0">
                <a:ea typeface="黑体" pitchFamily="2" charset="-122"/>
              </a:rPr>
              <a:t/>
            </a:r>
            <a:br>
              <a:rPr lang="en-US" altLang="zh-CN" sz="4400" dirty="0" smtClean="0">
                <a:ea typeface="黑体" pitchFamily="2" charset="-122"/>
              </a:rPr>
            </a:br>
            <a:r>
              <a:rPr lang="zh-CN" altLang="en-US" sz="4400" dirty="0" smtClean="0">
                <a:ea typeface="黑体" pitchFamily="2" charset="-122"/>
              </a:rPr>
              <a:t>及迎检</a:t>
            </a:r>
            <a:r>
              <a:rPr lang="zh-CN" altLang="en-US" sz="4400" dirty="0" smtClean="0">
                <a:ea typeface="黑体" pitchFamily="2" charset="-122"/>
              </a:rPr>
              <a:t>工作</a:t>
            </a:r>
            <a:r>
              <a:rPr lang="zh-CN" altLang="en-US" sz="4400" dirty="0" smtClean="0">
                <a:ea typeface="黑体" pitchFamily="2" charset="-122"/>
              </a:rPr>
              <a:t>会</a:t>
            </a:r>
            <a:endParaRPr lang="en-US" altLang="zh-CN" sz="4400" dirty="0" smtClean="0">
              <a:ea typeface="黑体" pitchFamily="2" charset="-122"/>
            </a:endParaRPr>
          </a:p>
        </p:txBody>
      </p:sp>
      <p:sp>
        <p:nvSpPr>
          <p:cNvPr id="6147" name="Rectangle 3"/>
          <p:cNvSpPr>
            <a:spLocks noGrp="1" noChangeArrowheads="1"/>
          </p:cNvSpPr>
          <p:nvPr>
            <p:ph type="subTitle" idx="1"/>
          </p:nvPr>
        </p:nvSpPr>
        <p:spPr>
          <a:xfrm>
            <a:off x="1643063" y="5143500"/>
            <a:ext cx="6019800" cy="2143125"/>
          </a:xfrm>
        </p:spPr>
        <p:txBody>
          <a:bodyPr/>
          <a:lstStyle/>
          <a:p>
            <a:pPr eaLnBrk="1" hangingPunct="1">
              <a:lnSpc>
                <a:spcPct val="90000"/>
              </a:lnSpc>
            </a:pPr>
            <a:r>
              <a:rPr lang="zh-CN" altLang="en-US" sz="3600" dirty="0" smtClean="0">
                <a:solidFill>
                  <a:srgbClr val="000000"/>
                </a:solidFill>
                <a:latin typeface="黑体" pitchFamily="2" charset="-122"/>
                <a:ea typeface="黑体" pitchFamily="2" charset="-122"/>
              </a:rPr>
              <a:t>张四平</a:t>
            </a:r>
          </a:p>
        </p:txBody>
      </p:sp>
      <p:sp>
        <p:nvSpPr>
          <p:cNvPr id="6148" name="Text Box 4"/>
          <p:cNvSpPr txBox="1">
            <a:spLocks noChangeArrowheads="1"/>
          </p:cNvSpPr>
          <p:nvPr/>
        </p:nvSpPr>
        <p:spPr bwMode="auto">
          <a:xfrm>
            <a:off x="3500438" y="5929313"/>
            <a:ext cx="2376487" cy="457200"/>
          </a:xfrm>
          <a:prstGeom prst="rect">
            <a:avLst/>
          </a:prstGeom>
          <a:noFill/>
          <a:ln w="9525">
            <a:noFill/>
            <a:miter lim="800000"/>
            <a:headEnd/>
            <a:tailEnd/>
          </a:ln>
        </p:spPr>
        <p:txBody>
          <a:bodyPr>
            <a:spAutoFit/>
          </a:bodyPr>
          <a:lstStyle/>
          <a:p>
            <a:pPr algn="dist"/>
            <a:r>
              <a:rPr lang="zh-CN" altLang="en-US" sz="2400" dirty="0">
                <a:solidFill>
                  <a:srgbClr val="000000"/>
                </a:solidFill>
                <a:latin typeface="黑体" pitchFamily="2" charset="-122"/>
                <a:ea typeface="黑体" pitchFamily="2" charset="-122"/>
              </a:rPr>
              <a:t>二○一四</a:t>
            </a:r>
            <a:r>
              <a:rPr lang="zh-CN" altLang="en-US" sz="2400" dirty="0" smtClean="0">
                <a:solidFill>
                  <a:srgbClr val="000000"/>
                </a:solidFill>
                <a:latin typeface="黑体" pitchFamily="2" charset="-122"/>
                <a:ea typeface="黑体" pitchFamily="2" charset="-122"/>
              </a:rPr>
              <a:t>年九月</a:t>
            </a:r>
            <a:endParaRPr lang="zh-CN" altLang="en-US" sz="2400" dirty="0">
              <a:solidFill>
                <a:srgbClr val="000000"/>
              </a:solidFill>
              <a:latin typeface="黑体" pitchFamily="2" charset="-122"/>
              <a:ea typeface="黑体" pitchFamily="2" charset="-122"/>
            </a:endParaRPr>
          </a:p>
        </p:txBody>
      </p:sp>
    </p:spTree>
  </p:cSld>
  <p:clrMapOvr>
    <a:masterClrMapping/>
  </p:clrMapOvr>
  <p:transition advTm="23291">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571472" y="1334144"/>
            <a:ext cx="7725192" cy="523220"/>
          </a:xfrm>
          <a:prstGeom prst="rect">
            <a:avLst/>
          </a:prstGeom>
          <a:noFill/>
          <a:ln w="9525">
            <a:noFill/>
            <a:miter lim="800000"/>
            <a:headEnd/>
            <a:tailEnd/>
          </a:ln>
        </p:spPr>
        <p:txBody>
          <a:bodyPr wrap="none">
            <a:spAutoFit/>
          </a:bodyPr>
          <a:lstStyle/>
          <a:p>
            <a:r>
              <a:rPr lang="zh-CN" altLang="en-US" sz="2800" b="1" dirty="0" smtClean="0">
                <a:solidFill>
                  <a:srgbClr val="000000"/>
                </a:solidFill>
                <a:latin typeface="宋体" pitchFamily="2" charset="-122"/>
              </a:rPr>
              <a:t>（三）</a:t>
            </a:r>
            <a:r>
              <a:rPr lang="zh-CN" altLang="zh-CN" sz="2800" b="1" dirty="0">
                <a:latin typeface="宋体" pitchFamily="2" charset="-122"/>
              </a:rPr>
              <a:t>新的政策形势对高校提出了新要求与挑战</a:t>
            </a:r>
          </a:p>
        </p:txBody>
      </p:sp>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9222" name="TextBox 1"/>
          <p:cNvSpPr txBox="1">
            <a:spLocks noChangeArrowheads="1"/>
          </p:cNvSpPr>
          <p:nvPr/>
        </p:nvSpPr>
        <p:spPr bwMode="auto">
          <a:xfrm>
            <a:off x="1500166" y="2243072"/>
            <a:ext cx="6357938" cy="400110"/>
          </a:xfrm>
          <a:prstGeom prst="rect">
            <a:avLst/>
          </a:prstGeom>
          <a:noFill/>
          <a:ln w="9525">
            <a:noFill/>
            <a:miter lim="800000"/>
            <a:headEnd/>
            <a:tailEnd/>
          </a:ln>
        </p:spPr>
        <p:txBody>
          <a:bodyPr>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管理</a:t>
            </a:r>
            <a:r>
              <a:rPr lang="zh-CN" altLang="en-US" sz="2000" dirty="0" smtClean="0">
                <a:latin typeface="黑体" pitchFamily="2" charset="-122"/>
                <a:ea typeface="黑体" pitchFamily="2" charset="-122"/>
              </a:rPr>
              <a:t>难度明显加大</a:t>
            </a:r>
            <a:endParaRPr lang="zh-CN" altLang="zh-CN" sz="2000" dirty="0">
              <a:latin typeface="黑体" pitchFamily="2" charset="-122"/>
              <a:ea typeface="黑体" pitchFamily="2" charset="-122"/>
            </a:endParaRPr>
          </a:p>
        </p:txBody>
      </p:sp>
      <p:sp>
        <p:nvSpPr>
          <p:cNvPr id="9225" name="TextBox 4"/>
          <p:cNvSpPr txBox="1">
            <a:spLocks noChangeArrowheads="1"/>
          </p:cNvSpPr>
          <p:nvPr/>
        </p:nvSpPr>
        <p:spPr bwMode="auto">
          <a:xfrm>
            <a:off x="1753352" y="2786058"/>
            <a:ext cx="2286016" cy="353943"/>
          </a:xfrm>
          <a:prstGeom prst="rect">
            <a:avLst/>
          </a:prstGeom>
          <a:noFill/>
          <a:ln w="9525">
            <a:noFill/>
            <a:miter lim="800000"/>
            <a:headEnd/>
            <a:tailEnd/>
          </a:ln>
        </p:spPr>
        <p:txBody>
          <a:bodyPr wrap="square">
            <a:spAutoFit/>
          </a:bodyPr>
          <a:lstStyle/>
          <a:p>
            <a:pPr marL="285750" indent="-285750">
              <a:buClr>
                <a:srgbClr val="FF6600"/>
              </a:buClr>
              <a:buFont typeface="Wingdings" pitchFamily="2" charset="2"/>
              <a:buChar char="l"/>
            </a:pPr>
            <a:r>
              <a:rPr lang="zh-CN" altLang="zh-CN" sz="1700" dirty="0"/>
              <a:t>科研投入总量增长</a:t>
            </a:r>
            <a:endParaRPr lang="zh-CN" altLang="en-US" sz="1700" dirty="0"/>
          </a:p>
        </p:txBody>
      </p:sp>
      <p:sp>
        <p:nvSpPr>
          <p:cNvPr id="9226" name="TextBox 4"/>
          <p:cNvSpPr txBox="1">
            <a:spLocks noChangeArrowheads="1"/>
          </p:cNvSpPr>
          <p:nvPr/>
        </p:nvSpPr>
        <p:spPr bwMode="auto">
          <a:xfrm>
            <a:off x="1728768" y="3543302"/>
            <a:ext cx="2114564" cy="353943"/>
          </a:xfrm>
          <a:prstGeom prst="rect">
            <a:avLst/>
          </a:prstGeom>
          <a:noFill/>
          <a:ln w="9525">
            <a:noFill/>
            <a:miter lim="800000"/>
            <a:headEnd/>
            <a:tailEnd/>
          </a:ln>
        </p:spPr>
        <p:txBody>
          <a:bodyPr wrap="square">
            <a:spAutoFit/>
          </a:bodyPr>
          <a:lstStyle/>
          <a:p>
            <a:pPr marL="285750" indent="-285750">
              <a:buClr>
                <a:srgbClr val="FF6600"/>
              </a:buClr>
              <a:buFont typeface="Wingdings" pitchFamily="2" charset="2"/>
              <a:buChar char="l"/>
            </a:pPr>
            <a:r>
              <a:rPr lang="zh-CN" altLang="zh-CN" sz="1700" dirty="0"/>
              <a:t>经费来源多元化</a:t>
            </a:r>
            <a:endParaRPr lang="zh-CN" altLang="en-US" sz="1700" dirty="0"/>
          </a:p>
        </p:txBody>
      </p:sp>
      <p:sp>
        <p:nvSpPr>
          <p:cNvPr id="11" name="TextBox 1"/>
          <p:cNvSpPr txBox="1">
            <a:spLocks noChangeArrowheads="1"/>
          </p:cNvSpPr>
          <p:nvPr/>
        </p:nvSpPr>
        <p:spPr bwMode="auto">
          <a:xfrm>
            <a:off x="1585890" y="4829128"/>
            <a:ext cx="6357938" cy="400110"/>
          </a:xfrm>
          <a:prstGeom prst="rect">
            <a:avLst/>
          </a:prstGeom>
          <a:noFill/>
          <a:ln w="9525">
            <a:noFill/>
            <a:miter lim="800000"/>
            <a:headEnd/>
            <a:tailEnd/>
          </a:ln>
        </p:spPr>
        <p:txBody>
          <a:bodyPr>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学</a:t>
            </a:r>
            <a:r>
              <a:rPr lang="zh-CN" altLang="zh-CN" sz="2000" dirty="0">
                <a:latin typeface="黑体" pitchFamily="2" charset="-122"/>
                <a:ea typeface="黑体" pitchFamily="2" charset="-122"/>
              </a:rPr>
              <a:t>校法人责任更加</a:t>
            </a:r>
            <a:r>
              <a:rPr lang="zh-CN" altLang="zh-CN" sz="2000" dirty="0" smtClean="0">
                <a:latin typeface="黑体" pitchFamily="2" charset="-122"/>
                <a:ea typeface="黑体" pitchFamily="2" charset="-122"/>
              </a:rPr>
              <a:t>重大</a:t>
            </a:r>
            <a:r>
              <a:rPr lang="zh-CN" altLang="en-US" sz="2000" dirty="0" smtClean="0">
                <a:latin typeface="黑体" pitchFamily="2" charset="-122"/>
                <a:ea typeface="黑体" pitchFamily="2" charset="-122"/>
              </a:rPr>
              <a:t>，国家以文件的形式加以明确</a:t>
            </a:r>
            <a:endParaRPr lang="zh-CN" altLang="zh-CN" sz="2000" dirty="0">
              <a:latin typeface="黑体" pitchFamily="2" charset="-122"/>
              <a:ea typeface="黑体" pitchFamily="2" charset="-122"/>
            </a:endParaRPr>
          </a:p>
        </p:txBody>
      </p:sp>
      <p:sp>
        <p:nvSpPr>
          <p:cNvPr id="14" name="TextBox 4"/>
          <p:cNvSpPr txBox="1">
            <a:spLocks noChangeArrowheads="1"/>
          </p:cNvSpPr>
          <p:nvPr/>
        </p:nvSpPr>
        <p:spPr bwMode="auto">
          <a:xfrm>
            <a:off x="1752608" y="5313775"/>
            <a:ext cx="5634038" cy="61555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高校在科研管理中的自主权不断扩大，但作为法人单位</a:t>
            </a:r>
            <a:r>
              <a:rPr lang="zh-CN" altLang="zh-CN" sz="1700" dirty="0" smtClean="0"/>
              <a:t>，责</a:t>
            </a:r>
            <a:r>
              <a:rPr lang="zh-CN" altLang="zh-CN" sz="1700" dirty="0"/>
              <a:t>任亦更加重大</a:t>
            </a:r>
            <a:endParaRPr lang="zh-CN" altLang="en-US" sz="1700" dirty="0"/>
          </a:p>
        </p:txBody>
      </p:sp>
      <p:sp>
        <p:nvSpPr>
          <p:cNvPr id="17" name="右箭头 16"/>
          <p:cNvSpPr/>
          <p:nvPr/>
        </p:nvSpPr>
        <p:spPr>
          <a:xfrm>
            <a:off x="4043356" y="3143248"/>
            <a:ext cx="71438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5072066" y="3557592"/>
            <a:ext cx="4071934" cy="584775"/>
          </a:xfrm>
          <a:prstGeom prst="rect">
            <a:avLst/>
          </a:prstGeom>
          <a:noFill/>
        </p:spPr>
        <p:txBody>
          <a:bodyPr wrap="square" rtlCol="0">
            <a:spAutoFit/>
          </a:bodyPr>
          <a:lstStyle/>
          <a:p>
            <a:r>
              <a:rPr lang="zh-CN" altLang="zh-CN" sz="1600" dirty="0" smtClean="0"/>
              <a:t>主要来源于科技部、建设部、环保部、国家自然科学基金委、发改委等不同部委和企业</a:t>
            </a:r>
            <a:endParaRPr lang="zh-CN" altLang="en-US" sz="1600" dirty="0"/>
          </a:p>
        </p:txBody>
      </p:sp>
      <p:sp>
        <p:nvSpPr>
          <p:cNvPr id="22" name="TextBox 21"/>
          <p:cNvSpPr txBox="1"/>
          <p:nvPr/>
        </p:nvSpPr>
        <p:spPr>
          <a:xfrm>
            <a:off x="5143504" y="2771772"/>
            <a:ext cx="3071834" cy="615553"/>
          </a:xfrm>
          <a:prstGeom prst="rect">
            <a:avLst/>
          </a:prstGeom>
          <a:noFill/>
        </p:spPr>
        <p:txBody>
          <a:bodyPr wrap="square" rtlCol="0">
            <a:spAutoFit/>
          </a:bodyPr>
          <a:lstStyle/>
          <a:p>
            <a:r>
              <a:rPr lang="zh-CN" altLang="en-US" sz="1700" dirty="0" smtClean="0">
                <a:latin typeface="宋体" pitchFamily="2" charset="-122"/>
              </a:rPr>
              <a:t>每年对教育部直属高校科研投入</a:t>
            </a:r>
            <a:r>
              <a:rPr lang="en-US" altLang="zh-CN" sz="1700" dirty="0" smtClean="0">
                <a:latin typeface="宋体" pitchFamily="2" charset="-122"/>
              </a:rPr>
              <a:t>400</a:t>
            </a:r>
            <a:r>
              <a:rPr lang="zh-CN" altLang="en-US" sz="1700" dirty="0" smtClean="0">
                <a:latin typeface="宋体" pitchFamily="2" charset="-122"/>
              </a:rPr>
              <a:t>亿元，占总投入的</a:t>
            </a:r>
            <a:r>
              <a:rPr lang="en-US" altLang="zh-CN" sz="1700" dirty="0" smtClean="0">
                <a:latin typeface="宋体" pitchFamily="2" charset="-122"/>
              </a:rPr>
              <a:t>1/3</a:t>
            </a:r>
            <a:endParaRPr lang="zh-CN" altLang="en-US" sz="1700" dirty="0">
              <a:latin typeface="宋体" pitchFamily="2" charset="-122"/>
            </a:endParaRPr>
          </a:p>
        </p:txBody>
      </p:sp>
      <p:sp>
        <p:nvSpPr>
          <p:cNvPr id="12" name="TextBox 11"/>
          <p:cNvSpPr txBox="1"/>
          <p:nvPr/>
        </p:nvSpPr>
        <p:spPr>
          <a:xfrm>
            <a:off x="8532440" y="6597352"/>
            <a:ext cx="611560" cy="307777"/>
          </a:xfrm>
          <a:prstGeom prst="rect">
            <a:avLst/>
          </a:prstGeom>
          <a:noFill/>
        </p:spPr>
        <p:txBody>
          <a:bodyPr wrap="square" rtlCol="0">
            <a:spAutoFit/>
          </a:bodyPr>
          <a:lstStyle/>
          <a:p>
            <a:r>
              <a:rPr lang="en-US" altLang="zh-CN" dirty="0" smtClean="0"/>
              <a:t>8</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9222" name="TextBox 1"/>
          <p:cNvSpPr txBox="1">
            <a:spLocks noChangeArrowheads="1"/>
          </p:cNvSpPr>
          <p:nvPr/>
        </p:nvSpPr>
        <p:spPr bwMode="auto">
          <a:xfrm>
            <a:off x="1600182" y="2357430"/>
            <a:ext cx="6357938" cy="400110"/>
          </a:xfrm>
          <a:prstGeom prst="rect">
            <a:avLst/>
          </a:prstGeom>
          <a:noFill/>
          <a:ln w="9525">
            <a:noFill/>
            <a:miter lim="800000"/>
            <a:headEnd/>
            <a:tailEnd/>
          </a:ln>
        </p:spPr>
        <p:txBody>
          <a:bodyPr>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科</a:t>
            </a:r>
            <a:r>
              <a:rPr lang="zh-CN" altLang="zh-CN" sz="2000" dirty="0">
                <a:latin typeface="黑体" pitchFamily="2" charset="-122"/>
                <a:ea typeface="黑体" pitchFamily="2" charset="-122"/>
              </a:rPr>
              <a:t>研经费使用和管理上的问题、矛盾突</a:t>
            </a:r>
            <a:r>
              <a:rPr lang="zh-CN" altLang="zh-CN" sz="2000" dirty="0" smtClean="0">
                <a:latin typeface="黑体" pitchFamily="2" charset="-122"/>
                <a:ea typeface="黑体" pitchFamily="2" charset="-122"/>
              </a:rPr>
              <a:t>出</a:t>
            </a:r>
            <a:endParaRPr lang="zh-CN" altLang="zh-CN" sz="2000" dirty="0">
              <a:latin typeface="黑体" pitchFamily="2" charset="-122"/>
              <a:ea typeface="黑体" pitchFamily="2" charset="-122"/>
            </a:endParaRPr>
          </a:p>
        </p:txBody>
      </p:sp>
      <p:sp>
        <p:nvSpPr>
          <p:cNvPr id="9225" name="TextBox 4"/>
          <p:cNvSpPr txBox="1">
            <a:spLocks noChangeArrowheads="1"/>
          </p:cNvSpPr>
          <p:nvPr/>
        </p:nvSpPr>
        <p:spPr bwMode="auto">
          <a:xfrm>
            <a:off x="1938358" y="2860743"/>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通过虚假发票套取资金</a:t>
            </a:r>
            <a:endParaRPr lang="zh-CN" altLang="en-US" sz="1700" dirty="0">
              <a:solidFill>
                <a:srgbClr val="000000"/>
              </a:solidFill>
              <a:latin typeface="黑体" pitchFamily="2" charset="-122"/>
              <a:ea typeface="黑体" pitchFamily="2" charset="-122"/>
            </a:endParaRPr>
          </a:p>
        </p:txBody>
      </p:sp>
      <p:sp>
        <p:nvSpPr>
          <p:cNvPr id="9226" name="TextBox 4"/>
          <p:cNvSpPr txBox="1">
            <a:spLocks noChangeArrowheads="1"/>
          </p:cNvSpPr>
          <p:nvPr/>
        </p:nvSpPr>
        <p:spPr bwMode="auto">
          <a:xfrm>
            <a:off x="1921992" y="3357562"/>
            <a:ext cx="5634037"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冒领</a:t>
            </a:r>
            <a:r>
              <a:rPr lang="zh-CN" altLang="zh-CN" sz="1700" dirty="0" smtClean="0"/>
              <a:t>劳务费套取</a:t>
            </a:r>
            <a:r>
              <a:rPr lang="zh-CN" altLang="zh-CN" sz="1700" dirty="0"/>
              <a:t>资金</a:t>
            </a:r>
          </a:p>
        </p:txBody>
      </p:sp>
      <p:sp>
        <p:nvSpPr>
          <p:cNvPr id="14" name="TextBox 4"/>
          <p:cNvSpPr txBox="1">
            <a:spLocks noChangeArrowheads="1"/>
          </p:cNvSpPr>
          <p:nvPr/>
        </p:nvSpPr>
        <p:spPr bwMode="auto">
          <a:xfrm>
            <a:off x="1928794" y="3857628"/>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虚报耗材费</a:t>
            </a:r>
          </a:p>
        </p:txBody>
      </p:sp>
      <p:sp>
        <p:nvSpPr>
          <p:cNvPr id="12" name="TextBox 4"/>
          <p:cNvSpPr txBox="1">
            <a:spLocks noChangeArrowheads="1"/>
          </p:cNvSpPr>
          <p:nvPr/>
        </p:nvSpPr>
        <p:spPr bwMode="auto">
          <a:xfrm>
            <a:off x="1914494" y="4943460"/>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将大额科研经费转入关联公司</a:t>
            </a:r>
          </a:p>
        </p:txBody>
      </p:sp>
      <p:sp>
        <p:nvSpPr>
          <p:cNvPr id="13" name="TextBox 4"/>
          <p:cNvSpPr txBox="1">
            <a:spLocks noChangeArrowheads="1"/>
          </p:cNvSpPr>
          <p:nvPr/>
        </p:nvSpPr>
        <p:spPr bwMode="auto">
          <a:xfrm>
            <a:off x="1943080" y="4386266"/>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差旅费报销不实</a:t>
            </a:r>
          </a:p>
        </p:txBody>
      </p:sp>
      <p:sp>
        <p:nvSpPr>
          <p:cNvPr id="17" name="矩形 2"/>
          <p:cNvSpPr>
            <a:spLocks noChangeArrowheads="1"/>
          </p:cNvSpPr>
          <p:nvPr/>
        </p:nvSpPr>
        <p:spPr bwMode="auto">
          <a:xfrm>
            <a:off x="571472" y="1334144"/>
            <a:ext cx="7725192" cy="523220"/>
          </a:xfrm>
          <a:prstGeom prst="rect">
            <a:avLst/>
          </a:prstGeom>
          <a:noFill/>
          <a:ln w="9525">
            <a:noFill/>
            <a:miter lim="800000"/>
            <a:headEnd/>
            <a:tailEnd/>
          </a:ln>
        </p:spPr>
        <p:txBody>
          <a:bodyPr wrap="none">
            <a:spAutoFit/>
          </a:bodyPr>
          <a:lstStyle/>
          <a:p>
            <a:r>
              <a:rPr lang="zh-CN" altLang="en-US" sz="2800" b="1" dirty="0" smtClean="0">
                <a:solidFill>
                  <a:srgbClr val="000000"/>
                </a:solidFill>
                <a:latin typeface="宋体" pitchFamily="2" charset="-122"/>
              </a:rPr>
              <a:t>（三）</a:t>
            </a:r>
            <a:r>
              <a:rPr lang="zh-CN" altLang="zh-CN" sz="2800" b="1" dirty="0">
                <a:latin typeface="宋体" pitchFamily="2" charset="-122"/>
              </a:rPr>
              <a:t>新的政策形势对高校提出了新要求与挑战</a:t>
            </a:r>
          </a:p>
        </p:txBody>
      </p:sp>
      <p:sp>
        <p:nvSpPr>
          <p:cNvPr id="10" name="TextBox 9"/>
          <p:cNvSpPr txBox="1"/>
          <p:nvPr/>
        </p:nvSpPr>
        <p:spPr>
          <a:xfrm>
            <a:off x="8532440" y="6597352"/>
            <a:ext cx="611560" cy="307777"/>
          </a:xfrm>
          <a:prstGeom prst="rect">
            <a:avLst/>
          </a:prstGeom>
          <a:noFill/>
        </p:spPr>
        <p:txBody>
          <a:bodyPr wrap="square" rtlCol="0">
            <a:spAutoFit/>
          </a:bodyPr>
          <a:lstStyle/>
          <a:p>
            <a:r>
              <a:rPr lang="en-US" altLang="zh-CN" dirty="0" smtClean="0"/>
              <a:t>9</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9222" name="TextBox 1"/>
          <p:cNvSpPr txBox="1">
            <a:spLocks noChangeArrowheads="1"/>
          </p:cNvSpPr>
          <p:nvPr/>
        </p:nvSpPr>
        <p:spPr bwMode="auto">
          <a:xfrm>
            <a:off x="1443014" y="2400294"/>
            <a:ext cx="6558010" cy="400110"/>
          </a:xfrm>
          <a:prstGeom prst="rect">
            <a:avLst/>
          </a:prstGeom>
          <a:noFill/>
          <a:ln w="9525">
            <a:noFill/>
            <a:miter lim="800000"/>
            <a:headEnd/>
            <a:tailEnd/>
          </a:ln>
        </p:spPr>
        <p:txBody>
          <a:bodyPr wrap="square">
            <a:spAutoFit/>
          </a:bodyPr>
          <a:lstStyle/>
          <a:p>
            <a:pPr>
              <a:buClr>
                <a:schemeClr val="accent4">
                  <a:lumMod val="60000"/>
                  <a:lumOff val="40000"/>
                </a:schemeClr>
              </a:buClr>
              <a:buFont typeface="Wingdings" pitchFamily="2" charset="2"/>
              <a:buChar char="Ø"/>
            </a:pPr>
            <a:r>
              <a:rPr lang="zh-CN" altLang="zh-CN" sz="2000" dirty="0">
                <a:latin typeface="黑体" pitchFamily="2" charset="-122"/>
                <a:ea typeface="黑体" pitchFamily="2" charset="-122"/>
              </a:rPr>
              <a:t>国家监管力度加大，监管方式和手段也更加先进和多</a:t>
            </a:r>
            <a:r>
              <a:rPr lang="zh-CN" altLang="zh-CN" sz="2000" dirty="0" smtClean="0">
                <a:latin typeface="黑体" pitchFamily="2" charset="-122"/>
                <a:ea typeface="黑体" pitchFamily="2" charset="-122"/>
              </a:rPr>
              <a:t>样</a:t>
            </a:r>
            <a:endParaRPr lang="zh-CN" altLang="zh-CN" sz="2000" dirty="0">
              <a:latin typeface="黑体" pitchFamily="2" charset="-122"/>
              <a:ea typeface="黑体" pitchFamily="2" charset="-122"/>
            </a:endParaRPr>
          </a:p>
        </p:txBody>
      </p:sp>
      <p:sp>
        <p:nvSpPr>
          <p:cNvPr id="9225" name="TextBox 4"/>
          <p:cNvSpPr txBox="1">
            <a:spLocks noChangeArrowheads="1"/>
          </p:cNvSpPr>
          <p:nvPr/>
        </p:nvSpPr>
        <p:spPr bwMode="auto">
          <a:xfrm>
            <a:off x="1857356" y="3086096"/>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国家审计署专项审计</a:t>
            </a:r>
          </a:p>
        </p:txBody>
      </p:sp>
      <p:sp>
        <p:nvSpPr>
          <p:cNvPr id="9226" name="TextBox 4"/>
          <p:cNvSpPr txBox="1">
            <a:spLocks noChangeArrowheads="1"/>
          </p:cNvSpPr>
          <p:nvPr/>
        </p:nvSpPr>
        <p:spPr bwMode="auto">
          <a:xfrm>
            <a:off x="1857356" y="3500438"/>
            <a:ext cx="5634037"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科技部组织专项审计</a:t>
            </a:r>
          </a:p>
        </p:txBody>
      </p:sp>
      <p:sp>
        <p:nvSpPr>
          <p:cNvPr id="14" name="TextBox 4"/>
          <p:cNvSpPr txBox="1">
            <a:spLocks noChangeArrowheads="1"/>
          </p:cNvSpPr>
          <p:nvPr/>
        </p:nvSpPr>
        <p:spPr bwMode="auto">
          <a:xfrm>
            <a:off x="1857356" y="3929066"/>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教育部监察局牵头组织科研经费专项检查</a:t>
            </a:r>
          </a:p>
        </p:txBody>
      </p:sp>
      <p:sp>
        <p:nvSpPr>
          <p:cNvPr id="12" name="TextBox 4"/>
          <p:cNvSpPr txBox="1">
            <a:spLocks noChangeArrowheads="1"/>
          </p:cNvSpPr>
          <p:nvPr/>
        </p:nvSpPr>
        <p:spPr bwMode="auto">
          <a:xfrm>
            <a:off x="1857354" y="4786322"/>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科技经费巡视检查制度</a:t>
            </a:r>
          </a:p>
        </p:txBody>
      </p:sp>
      <p:sp>
        <p:nvSpPr>
          <p:cNvPr id="13" name="TextBox 4"/>
          <p:cNvSpPr txBox="1">
            <a:spLocks noChangeArrowheads="1"/>
          </p:cNvSpPr>
          <p:nvPr/>
        </p:nvSpPr>
        <p:spPr bwMode="auto">
          <a:xfrm>
            <a:off x="1857356" y="4357694"/>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项目（课题）结题财务验收审计</a:t>
            </a:r>
          </a:p>
        </p:txBody>
      </p:sp>
      <p:sp>
        <p:nvSpPr>
          <p:cNvPr id="16" name="TextBox 4"/>
          <p:cNvSpPr txBox="1">
            <a:spLocks noChangeArrowheads="1"/>
          </p:cNvSpPr>
          <p:nvPr/>
        </p:nvSpPr>
        <p:spPr bwMode="auto">
          <a:xfrm>
            <a:off x="1857356" y="5214950"/>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科研经费举报问题核查</a:t>
            </a:r>
          </a:p>
        </p:txBody>
      </p:sp>
      <p:sp>
        <p:nvSpPr>
          <p:cNvPr id="17" name="矩形 2"/>
          <p:cNvSpPr>
            <a:spLocks noChangeArrowheads="1"/>
          </p:cNvSpPr>
          <p:nvPr/>
        </p:nvSpPr>
        <p:spPr bwMode="auto">
          <a:xfrm>
            <a:off x="571472" y="1334144"/>
            <a:ext cx="7725192" cy="523220"/>
          </a:xfrm>
          <a:prstGeom prst="rect">
            <a:avLst/>
          </a:prstGeom>
          <a:noFill/>
          <a:ln w="9525">
            <a:noFill/>
            <a:miter lim="800000"/>
            <a:headEnd/>
            <a:tailEnd/>
          </a:ln>
        </p:spPr>
        <p:txBody>
          <a:bodyPr wrap="none">
            <a:spAutoFit/>
          </a:bodyPr>
          <a:lstStyle/>
          <a:p>
            <a:r>
              <a:rPr lang="zh-CN" altLang="en-US" sz="2800" b="1" dirty="0" smtClean="0">
                <a:solidFill>
                  <a:srgbClr val="000000"/>
                </a:solidFill>
                <a:latin typeface="宋体" pitchFamily="2" charset="-122"/>
              </a:rPr>
              <a:t>（三）</a:t>
            </a:r>
            <a:r>
              <a:rPr lang="zh-CN" altLang="zh-CN" sz="2800" b="1" dirty="0">
                <a:latin typeface="宋体" pitchFamily="2" charset="-122"/>
              </a:rPr>
              <a:t>新的政策形势对高校提出了新要求与挑战</a:t>
            </a:r>
          </a:p>
        </p:txBody>
      </p:sp>
      <p:sp>
        <p:nvSpPr>
          <p:cNvPr id="11" name="TextBox 10"/>
          <p:cNvSpPr txBox="1"/>
          <p:nvPr/>
        </p:nvSpPr>
        <p:spPr>
          <a:xfrm>
            <a:off x="8532440" y="6597352"/>
            <a:ext cx="611560" cy="307777"/>
          </a:xfrm>
          <a:prstGeom prst="rect">
            <a:avLst/>
          </a:prstGeom>
          <a:noFill/>
        </p:spPr>
        <p:txBody>
          <a:bodyPr wrap="square" rtlCol="0">
            <a:spAutoFit/>
          </a:bodyPr>
          <a:lstStyle/>
          <a:p>
            <a:r>
              <a:rPr lang="en-US" altLang="zh-CN" dirty="0" smtClean="0"/>
              <a:t>10</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9222" name="TextBox 1"/>
          <p:cNvSpPr txBox="1">
            <a:spLocks noChangeArrowheads="1"/>
          </p:cNvSpPr>
          <p:nvPr/>
        </p:nvSpPr>
        <p:spPr bwMode="auto">
          <a:xfrm>
            <a:off x="1500166" y="2357430"/>
            <a:ext cx="6357938" cy="400110"/>
          </a:xfrm>
          <a:prstGeom prst="rect">
            <a:avLst/>
          </a:prstGeom>
          <a:noFill/>
          <a:ln w="9525">
            <a:noFill/>
            <a:miter lim="800000"/>
            <a:headEnd/>
            <a:tailEnd/>
          </a:ln>
        </p:spPr>
        <p:txBody>
          <a:bodyPr>
            <a:spAutoFit/>
          </a:bodyPr>
          <a:lstStyle/>
          <a:p>
            <a:pPr>
              <a:buClr>
                <a:schemeClr val="accent4">
                  <a:lumMod val="60000"/>
                  <a:lumOff val="40000"/>
                </a:schemeClr>
              </a:buClr>
              <a:buFont typeface="Wingdings" pitchFamily="2" charset="2"/>
              <a:buChar char="Ø"/>
            </a:pPr>
            <a:r>
              <a:rPr lang="zh-CN" altLang="zh-CN" sz="2000" dirty="0">
                <a:latin typeface="黑体" pitchFamily="2" charset="-122"/>
                <a:ea typeface="黑体" pitchFamily="2" charset="-122"/>
              </a:rPr>
              <a:t>监督检查的重点内容：</a:t>
            </a:r>
          </a:p>
        </p:txBody>
      </p:sp>
      <p:sp>
        <p:nvSpPr>
          <p:cNvPr id="9225" name="TextBox 4"/>
          <p:cNvSpPr txBox="1">
            <a:spLocks noChangeArrowheads="1"/>
          </p:cNvSpPr>
          <p:nvPr/>
        </p:nvSpPr>
        <p:spPr bwMode="auto">
          <a:xfrm>
            <a:off x="1785918" y="2928934"/>
            <a:ext cx="5634038" cy="584775"/>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600" dirty="0"/>
              <a:t>外拨经费（包括测试化验加工费和合作单位外拨</a:t>
            </a:r>
            <a:r>
              <a:rPr lang="zh-CN" altLang="zh-CN" sz="1600" dirty="0" smtClean="0"/>
              <a:t>经费</a:t>
            </a:r>
            <a:r>
              <a:rPr lang="zh-CN" altLang="en-US" sz="1600" dirty="0"/>
              <a:t>等）</a:t>
            </a:r>
            <a:r>
              <a:rPr lang="zh-CN" altLang="zh-CN" sz="1600" dirty="0" smtClean="0"/>
              <a:t>的</a:t>
            </a:r>
            <a:r>
              <a:rPr lang="zh-CN" altLang="zh-CN" sz="1600" dirty="0"/>
              <a:t>相关性和合规性</a:t>
            </a:r>
          </a:p>
        </p:txBody>
      </p:sp>
      <p:sp>
        <p:nvSpPr>
          <p:cNvPr id="9226" name="TextBox 4"/>
          <p:cNvSpPr txBox="1">
            <a:spLocks noChangeArrowheads="1"/>
          </p:cNvSpPr>
          <p:nvPr/>
        </p:nvSpPr>
        <p:spPr bwMode="auto">
          <a:xfrm>
            <a:off x="1785918" y="3714752"/>
            <a:ext cx="5634037" cy="338554"/>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600" dirty="0"/>
              <a:t>劳务费的领取：有无虚报冒领情况</a:t>
            </a:r>
          </a:p>
        </p:txBody>
      </p:sp>
      <p:sp>
        <p:nvSpPr>
          <p:cNvPr id="14" name="TextBox 4"/>
          <p:cNvSpPr txBox="1">
            <a:spLocks noChangeArrowheads="1"/>
          </p:cNvSpPr>
          <p:nvPr/>
        </p:nvSpPr>
        <p:spPr bwMode="auto">
          <a:xfrm>
            <a:off x="1785918" y="4313645"/>
            <a:ext cx="6072230" cy="830997"/>
          </a:xfrm>
          <a:prstGeom prst="rect">
            <a:avLst/>
          </a:prstGeom>
          <a:noFill/>
          <a:ln w="9525">
            <a:noFill/>
            <a:miter lim="800000"/>
            <a:headEnd/>
            <a:tailEnd/>
          </a:ln>
        </p:spPr>
        <p:txBody>
          <a:bodyPr wrap="square">
            <a:spAutoFit/>
          </a:bodyPr>
          <a:lstStyle/>
          <a:p>
            <a:pPr marL="285750" indent="-285750">
              <a:buClr>
                <a:srgbClr val="FF6600"/>
              </a:buClr>
              <a:buFont typeface="Wingdings" pitchFamily="2" charset="2"/>
              <a:buChar char="l"/>
            </a:pPr>
            <a:r>
              <a:rPr lang="zh-CN" altLang="zh-CN" sz="1600" dirty="0"/>
              <a:t>大额设备和材料的采购是否遵照审批流程执行，是否履行政府采购、有无合同、出入库单等依据</a:t>
            </a:r>
            <a:r>
              <a:rPr lang="zh-CN" altLang="zh-CN" sz="1600" dirty="0" smtClean="0"/>
              <a:t>等</a:t>
            </a:r>
            <a:r>
              <a:rPr lang="zh-CN" altLang="en-US" sz="1600" dirty="0" smtClean="0"/>
              <a:t>，（如有的大量、长期、频繁的在同一或几个公司购买设备或材料）</a:t>
            </a:r>
            <a:endParaRPr lang="zh-CN" altLang="zh-CN" sz="1600" dirty="0"/>
          </a:p>
        </p:txBody>
      </p:sp>
      <p:sp>
        <p:nvSpPr>
          <p:cNvPr id="17" name="矩形 2"/>
          <p:cNvSpPr>
            <a:spLocks noChangeArrowheads="1"/>
          </p:cNvSpPr>
          <p:nvPr/>
        </p:nvSpPr>
        <p:spPr bwMode="auto">
          <a:xfrm>
            <a:off x="571472" y="1334144"/>
            <a:ext cx="7725192" cy="523220"/>
          </a:xfrm>
          <a:prstGeom prst="rect">
            <a:avLst/>
          </a:prstGeom>
          <a:noFill/>
          <a:ln w="9525">
            <a:noFill/>
            <a:miter lim="800000"/>
            <a:headEnd/>
            <a:tailEnd/>
          </a:ln>
        </p:spPr>
        <p:txBody>
          <a:bodyPr wrap="none">
            <a:spAutoFit/>
          </a:bodyPr>
          <a:lstStyle/>
          <a:p>
            <a:r>
              <a:rPr lang="zh-CN" altLang="en-US" sz="2800" b="1" dirty="0" smtClean="0">
                <a:solidFill>
                  <a:srgbClr val="000000"/>
                </a:solidFill>
                <a:latin typeface="宋体" pitchFamily="2" charset="-122"/>
              </a:rPr>
              <a:t>（三）</a:t>
            </a:r>
            <a:r>
              <a:rPr lang="zh-CN" altLang="zh-CN" sz="2800" b="1" dirty="0">
                <a:latin typeface="宋体" pitchFamily="2" charset="-122"/>
              </a:rPr>
              <a:t>新的政策形势对高校提出了新要求与挑战</a:t>
            </a:r>
          </a:p>
        </p:txBody>
      </p:sp>
      <p:sp>
        <p:nvSpPr>
          <p:cNvPr id="8" name="TextBox 7"/>
          <p:cNvSpPr txBox="1"/>
          <p:nvPr/>
        </p:nvSpPr>
        <p:spPr>
          <a:xfrm>
            <a:off x="8532440" y="6597352"/>
            <a:ext cx="611560" cy="307777"/>
          </a:xfrm>
          <a:prstGeom prst="rect">
            <a:avLst/>
          </a:prstGeom>
          <a:noFill/>
        </p:spPr>
        <p:txBody>
          <a:bodyPr wrap="square" rtlCol="0">
            <a:spAutoFit/>
          </a:bodyPr>
          <a:lstStyle/>
          <a:p>
            <a:r>
              <a:rPr lang="en-US" altLang="zh-CN" dirty="0" smtClean="0"/>
              <a:t>11</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1071538" y="1300150"/>
            <a:ext cx="8072462" cy="461665"/>
          </a:xfrm>
          <a:prstGeom prst="rect">
            <a:avLst/>
          </a:prstGeom>
          <a:noFill/>
          <a:ln w="9525">
            <a:noFill/>
            <a:miter lim="800000"/>
            <a:headEnd/>
            <a:tailEnd/>
          </a:ln>
        </p:spPr>
        <p:txBody>
          <a:bodyPr wrap="square">
            <a:spAutoFit/>
          </a:bodyPr>
          <a:lstStyle/>
          <a:p>
            <a:r>
              <a:rPr lang="zh-CN" altLang="zh-CN" sz="2400" dirty="0">
                <a:solidFill>
                  <a:srgbClr val="000000"/>
                </a:solidFill>
                <a:latin typeface="黑体" pitchFamily="2" charset="-122"/>
                <a:ea typeface="黑体" pitchFamily="2" charset="-122"/>
              </a:rPr>
              <a:t>案例一</a:t>
            </a:r>
            <a:r>
              <a:rPr lang="en-US" altLang="zh-CN" sz="2400" dirty="0">
                <a:solidFill>
                  <a:srgbClr val="000000"/>
                </a:solidFill>
                <a:latin typeface="黑体" pitchFamily="2" charset="-122"/>
                <a:ea typeface="黑体" pitchFamily="2" charset="-122"/>
              </a:rPr>
              <a:t> </a:t>
            </a:r>
            <a:r>
              <a:rPr lang="zh-CN" altLang="zh-CN" sz="2400" dirty="0" smtClean="0">
                <a:solidFill>
                  <a:srgbClr val="000000"/>
                </a:solidFill>
                <a:latin typeface="黑体" pitchFamily="2" charset="-122"/>
                <a:ea typeface="黑体" pitchFamily="2" charset="-122"/>
              </a:rPr>
              <a:t>贪</a:t>
            </a:r>
            <a:r>
              <a:rPr lang="zh-CN" altLang="zh-CN" sz="2400" dirty="0">
                <a:solidFill>
                  <a:srgbClr val="000000"/>
                </a:solidFill>
                <a:latin typeface="黑体" pitchFamily="2" charset="-122"/>
                <a:ea typeface="黑体" pitchFamily="2" charset="-122"/>
              </a:rPr>
              <a:t>污近千万元科研经费</a:t>
            </a:r>
            <a:r>
              <a:rPr lang="en-US" altLang="zh-CN" sz="2400" dirty="0">
                <a:solidFill>
                  <a:srgbClr val="000000"/>
                </a:solidFill>
                <a:latin typeface="黑体" pitchFamily="2" charset="-122"/>
                <a:ea typeface="黑体" pitchFamily="2" charset="-122"/>
              </a:rPr>
              <a:t>  </a:t>
            </a:r>
            <a:r>
              <a:rPr lang="zh-CN" altLang="zh-CN" sz="2400" dirty="0">
                <a:solidFill>
                  <a:srgbClr val="000000"/>
                </a:solidFill>
                <a:latin typeface="黑体" pitchFamily="2" charset="-122"/>
                <a:ea typeface="黑体" pitchFamily="2" charset="-122"/>
              </a:rPr>
              <a:t>浙大一教授被判十年</a:t>
            </a:r>
          </a:p>
        </p:txBody>
      </p:sp>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11" name="TextBox 10"/>
          <p:cNvSpPr txBox="1"/>
          <p:nvPr/>
        </p:nvSpPr>
        <p:spPr>
          <a:xfrm>
            <a:off x="2786050" y="1957382"/>
            <a:ext cx="4429156" cy="400110"/>
          </a:xfrm>
          <a:prstGeom prst="rect">
            <a:avLst/>
          </a:prstGeom>
          <a:noFill/>
        </p:spPr>
        <p:txBody>
          <a:bodyPr wrap="square" rtlCol="0">
            <a:spAutoFit/>
          </a:bodyPr>
          <a:lstStyle/>
          <a:p>
            <a:pPr marL="342900" indent="-342900">
              <a:buClr>
                <a:srgbClr val="FF6600"/>
              </a:buClr>
              <a:buFont typeface="Wingdings" pitchFamily="2" charset="2"/>
              <a:buChar char="l"/>
            </a:pPr>
            <a:r>
              <a:rPr lang="zh-CN" altLang="en-US" sz="2000" dirty="0" smtClean="0"/>
              <a:t>关键词：科研经费外转关联公司</a:t>
            </a:r>
            <a:endParaRPr lang="zh-CN" altLang="en-US" sz="2000" dirty="0"/>
          </a:p>
        </p:txBody>
      </p:sp>
      <p:sp>
        <p:nvSpPr>
          <p:cNvPr id="12" name="TextBox 11"/>
          <p:cNvSpPr txBox="1"/>
          <p:nvPr/>
        </p:nvSpPr>
        <p:spPr>
          <a:xfrm>
            <a:off x="1142976" y="2576965"/>
            <a:ext cx="7358114" cy="3739485"/>
          </a:xfrm>
          <a:prstGeom prst="rect">
            <a:avLst/>
          </a:prstGeom>
          <a:noFill/>
        </p:spPr>
        <p:txBody>
          <a:bodyPr wrap="square" rtlCol="0">
            <a:spAutoFit/>
          </a:bodyPr>
          <a:lstStyle/>
          <a:p>
            <a:pPr>
              <a:lnSpc>
                <a:spcPct val="150000"/>
              </a:lnSpc>
            </a:pPr>
            <a:r>
              <a:rPr lang="en-US" altLang="zh-CN" sz="1600" dirty="0" smtClean="0">
                <a:latin typeface="宋体" pitchFamily="2" charset="-122"/>
              </a:rPr>
              <a:t>     2014</a:t>
            </a:r>
            <a:r>
              <a:rPr lang="zh-CN" altLang="zh-CN" sz="1600" dirty="0">
                <a:latin typeface="宋体" pitchFamily="2" charset="-122"/>
              </a:rPr>
              <a:t>年</a:t>
            </a:r>
            <a:r>
              <a:rPr lang="en-US" altLang="zh-CN" sz="1600" dirty="0">
                <a:latin typeface="宋体" pitchFamily="2" charset="-122"/>
              </a:rPr>
              <a:t>1</a:t>
            </a:r>
            <a:r>
              <a:rPr lang="zh-CN" altLang="zh-CN" sz="1600" dirty="0">
                <a:latin typeface="宋体" pitchFamily="2" charset="-122"/>
              </a:rPr>
              <a:t>月</a:t>
            </a:r>
            <a:r>
              <a:rPr lang="en-US" altLang="zh-CN" sz="1600" dirty="0">
                <a:latin typeface="宋体" pitchFamily="2" charset="-122"/>
              </a:rPr>
              <a:t>7</a:t>
            </a:r>
            <a:r>
              <a:rPr lang="zh-CN" altLang="zh-CN" sz="1600" dirty="0">
                <a:latin typeface="宋体" pitchFamily="2" charset="-122"/>
              </a:rPr>
              <a:t>日下午两点半，杭州市中级人民法院（以下简称“杭州中院”）对浙江大学教授陈英旭进行宣判，认定其贪污</a:t>
            </a:r>
            <a:r>
              <a:rPr lang="en-US" altLang="zh-CN" sz="1600" dirty="0">
                <a:latin typeface="宋体" pitchFamily="2" charset="-122"/>
              </a:rPr>
              <a:t>945</a:t>
            </a:r>
            <a:r>
              <a:rPr lang="zh-CN" altLang="zh-CN" sz="1600" dirty="0">
                <a:latin typeface="宋体" pitchFamily="2" charset="-122"/>
              </a:rPr>
              <a:t>万余元，以犯贪污罪判处其有期徒刑</a:t>
            </a:r>
            <a:r>
              <a:rPr lang="en-US" altLang="zh-CN" sz="1600" dirty="0">
                <a:latin typeface="宋体" pitchFamily="2" charset="-122"/>
              </a:rPr>
              <a:t>10</a:t>
            </a:r>
            <a:r>
              <a:rPr lang="zh-CN" altLang="zh-CN" sz="1600" dirty="0">
                <a:latin typeface="宋体" pitchFamily="2" charset="-122"/>
              </a:rPr>
              <a:t>年，并处没收财产</a:t>
            </a:r>
            <a:r>
              <a:rPr lang="en-US" altLang="zh-CN" sz="1600" dirty="0">
                <a:latin typeface="宋体" pitchFamily="2" charset="-122"/>
              </a:rPr>
              <a:t>20</a:t>
            </a:r>
            <a:r>
              <a:rPr lang="zh-CN" altLang="zh-CN" sz="1600" dirty="0">
                <a:latin typeface="宋体" pitchFamily="2" charset="-122"/>
              </a:rPr>
              <a:t>万元。</a:t>
            </a:r>
          </a:p>
          <a:p>
            <a:pPr>
              <a:lnSpc>
                <a:spcPct val="150000"/>
              </a:lnSpc>
            </a:pPr>
            <a:r>
              <a:rPr lang="en-US" altLang="zh-CN" sz="1600" dirty="0" smtClean="0">
                <a:latin typeface="宋体" pitchFamily="2" charset="-122"/>
              </a:rPr>
              <a:t>    </a:t>
            </a:r>
            <a:r>
              <a:rPr lang="zh-CN" altLang="zh-CN" sz="1600" dirty="0" smtClean="0">
                <a:latin typeface="宋体" pitchFamily="2" charset="-122"/>
              </a:rPr>
              <a:t>检察</a:t>
            </a:r>
            <a:r>
              <a:rPr lang="zh-CN" altLang="zh-CN" sz="1600" dirty="0">
                <a:latin typeface="宋体" pitchFamily="2" charset="-122"/>
              </a:rPr>
              <a:t>机关指控，</a:t>
            </a:r>
            <a:r>
              <a:rPr lang="en-US" altLang="zh-CN" sz="1600" dirty="0">
                <a:latin typeface="宋体" pitchFamily="2" charset="-122"/>
              </a:rPr>
              <a:t>2008</a:t>
            </a:r>
            <a:r>
              <a:rPr lang="zh-CN" altLang="zh-CN" sz="1600" dirty="0">
                <a:latin typeface="宋体" pitchFamily="2" charset="-122"/>
              </a:rPr>
              <a:t>年</a:t>
            </a:r>
            <a:r>
              <a:rPr lang="en-US" altLang="zh-CN" sz="1600" dirty="0">
                <a:latin typeface="宋体" pitchFamily="2" charset="-122"/>
              </a:rPr>
              <a:t>8</a:t>
            </a:r>
            <a:r>
              <a:rPr lang="zh-CN" altLang="zh-CN" sz="1600" dirty="0">
                <a:latin typeface="宋体" pitchFamily="2" charset="-122"/>
              </a:rPr>
              <a:t>月至</a:t>
            </a:r>
            <a:r>
              <a:rPr lang="en-US" altLang="zh-CN" sz="1600" dirty="0">
                <a:latin typeface="宋体" pitchFamily="2" charset="-122"/>
              </a:rPr>
              <a:t>2011</a:t>
            </a:r>
            <a:r>
              <a:rPr lang="zh-CN" altLang="zh-CN" sz="1600" dirty="0">
                <a:latin typeface="宋体" pitchFamily="2" charset="-122"/>
              </a:rPr>
              <a:t>年</a:t>
            </a:r>
            <a:r>
              <a:rPr lang="en-US" altLang="zh-CN" sz="1600" dirty="0">
                <a:latin typeface="宋体" pitchFamily="2" charset="-122"/>
              </a:rPr>
              <a:t>12</a:t>
            </a:r>
            <a:r>
              <a:rPr lang="zh-CN" altLang="zh-CN" sz="1600" dirty="0">
                <a:latin typeface="宋体" pitchFamily="2" charset="-122"/>
              </a:rPr>
              <a:t>月，陈英旭用自己课题总负责人的身份，</a:t>
            </a:r>
            <a:r>
              <a:rPr lang="zh-CN" altLang="zh-CN" sz="1600" dirty="0">
                <a:solidFill>
                  <a:srgbClr val="FF0000"/>
                </a:solidFill>
                <a:latin typeface="宋体" pitchFamily="2" charset="-122"/>
              </a:rPr>
              <a:t>将关联公司列为课题外协单位</a:t>
            </a:r>
            <a:r>
              <a:rPr lang="zh-CN" altLang="zh-CN" sz="1600" dirty="0">
                <a:latin typeface="宋体" pitchFamily="2" charset="-122"/>
              </a:rPr>
              <a:t>，再通过授意关联公司</a:t>
            </a:r>
            <a:r>
              <a:rPr lang="zh-CN" altLang="zh-CN" sz="1600" dirty="0">
                <a:solidFill>
                  <a:srgbClr val="FF0000"/>
                </a:solidFill>
                <a:latin typeface="宋体" pitchFamily="2" charset="-122"/>
              </a:rPr>
              <a:t>开具虚假发票、编造虚假合同、编制虚假账目等手段</a:t>
            </a:r>
            <a:r>
              <a:rPr lang="zh-CN" altLang="zh-CN" sz="1600" dirty="0">
                <a:latin typeface="宋体" pitchFamily="2" charset="-122"/>
              </a:rPr>
              <a:t>，将</a:t>
            </a:r>
            <a:r>
              <a:rPr lang="en-US" altLang="zh-CN" sz="1600" dirty="0">
                <a:latin typeface="宋体" pitchFamily="2" charset="-122"/>
              </a:rPr>
              <a:t>1022.6646</a:t>
            </a:r>
            <a:r>
              <a:rPr lang="zh-CN" altLang="zh-CN" sz="1600" dirty="0">
                <a:latin typeface="宋体" pitchFamily="2" charset="-122"/>
              </a:rPr>
              <a:t>万元专项科研经费套取或者变现非法占为己有。两家关联公司是杭州高博环保科技有限公司（以下简称“高博公司”）、杭州波易环保工程有限公司（以下简称“波易公司”），</a:t>
            </a:r>
            <a:r>
              <a:rPr lang="zh-CN" altLang="zh-CN" sz="1600" dirty="0">
                <a:solidFill>
                  <a:srgbClr val="FF0000"/>
                </a:solidFill>
                <a:latin typeface="宋体" pitchFamily="2" charset="-122"/>
              </a:rPr>
              <a:t>两公司的实际控制人系陈英旭的博士生杨尚源、王云龙</a:t>
            </a:r>
            <a:r>
              <a:rPr lang="zh-CN" altLang="zh-CN" sz="1600" dirty="0">
                <a:latin typeface="宋体" pitchFamily="2" charset="-122"/>
              </a:rPr>
              <a:t>。</a:t>
            </a:r>
          </a:p>
          <a:p>
            <a:pPr>
              <a:lnSpc>
                <a:spcPct val="150000"/>
              </a:lnSpc>
            </a:pPr>
            <a:endParaRPr lang="zh-CN" altLang="en-US" dirty="0"/>
          </a:p>
        </p:txBody>
      </p:sp>
      <p:sp>
        <p:nvSpPr>
          <p:cNvPr id="6" name="TextBox 5"/>
          <p:cNvSpPr txBox="1"/>
          <p:nvPr/>
        </p:nvSpPr>
        <p:spPr>
          <a:xfrm>
            <a:off x="8532440" y="6597352"/>
            <a:ext cx="611560" cy="307777"/>
          </a:xfrm>
          <a:prstGeom prst="rect">
            <a:avLst/>
          </a:prstGeom>
          <a:noFill/>
        </p:spPr>
        <p:txBody>
          <a:bodyPr wrap="square" rtlCol="0">
            <a:spAutoFit/>
          </a:bodyPr>
          <a:lstStyle/>
          <a:p>
            <a:r>
              <a:rPr lang="en-US" altLang="zh-CN" dirty="0" smtClean="0"/>
              <a:t>12</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1571604" y="1285860"/>
            <a:ext cx="6357982" cy="461665"/>
          </a:xfrm>
          <a:prstGeom prst="rect">
            <a:avLst/>
          </a:prstGeom>
          <a:noFill/>
          <a:ln w="9525">
            <a:noFill/>
            <a:miter lim="800000"/>
            <a:headEnd/>
            <a:tailEnd/>
          </a:ln>
        </p:spPr>
        <p:txBody>
          <a:bodyPr wrap="square">
            <a:spAutoFit/>
          </a:bodyPr>
          <a:lstStyle/>
          <a:p>
            <a:r>
              <a:rPr lang="zh-CN" altLang="zh-CN" sz="2400" dirty="0">
                <a:solidFill>
                  <a:srgbClr val="000000"/>
                </a:solidFill>
                <a:latin typeface="黑体" pitchFamily="2" charset="-122"/>
                <a:ea typeface="黑体" pitchFamily="2" charset="-122"/>
              </a:rPr>
              <a:t>案例二</a:t>
            </a:r>
            <a:r>
              <a:rPr lang="en-US" altLang="zh-CN" sz="2400" dirty="0">
                <a:solidFill>
                  <a:srgbClr val="000000"/>
                </a:solidFill>
                <a:latin typeface="黑体" pitchFamily="2" charset="-122"/>
                <a:ea typeface="黑体" pitchFamily="2" charset="-122"/>
              </a:rPr>
              <a:t>   </a:t>
            </a:r>
            <a:r>
              <a:rPr lang="zh-CN" altLang="zh-CN" sz="2400" dirty="0">
                <a:solidFill>
                  <a:srgbClr val="000000"/>
                </a:solidFill>
                <a:latin typeface="黑体" pitchFamily="2" charset="-122"/>
                <a:ea typeface="黑体" pitchFamily="2" charset="-122"/>
              </a:rPr>
              <a:t>北邮一院长</a:t>
            </a:r>
            <a:r>
              <a:rPr lang="en-US" altLang="zh-CN" sz="2400" dirty="0">
                <a:solidFill>
                  <a:srgbClr val="000000"/>
                </a:solidFill>
                <a:latin typeface="黑体" pitchFamily="2" charset="-122"/>
                <a:ea typeface="黑体" pitchFamily="2" charset="-122"/>
              </a:rPr>
              <a:t>  </a:t>
            </a:r>
            <a:r>
              <a:rPr lang="zh-CN" altLang="zh-CN" sz="2400" dirty="0">
                <a:solidFill>
                  <a:srgbClr val="000000"/>
                </a:solidFill>
                <a:latin typeface="黑体" pitchFamily="2" charset="-122"/>
                <a:ea typeface="黑体" pitchFamily="2" charset="-122"/>
              </a:rPr>
              <a:t>冒领科研经费</a:t>
            </a:r>
          </a:p>
        </p:txBody>
      </p:sp>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11" name="TextBox 10"/>
          <p:cNvSpPr txBox="1"/>
          <p:nvPr/>
        </p:nvSpPr>
        <p:spPr>
          <a:xfrm>
            <a:off x="2786050" y="2014530"/>
            <a:ext cx="3643338" cy="400110"/>
          </a:xfrm>
          <a:prstGeom prst="rect">
            <a:avLst/>
          </a:prstGeom>
          <a:noFill/>
        </p:spPr>
        <p:txBody>
          <a:bodyPr wrap="square" rtlCol="0">
            <a:spAutoFit/>
          </a:bodyPr>
          <a:lstStyle/>
          <a:p>
            <a:pPr marL="342900" indent="-342900">
              <a:buClr>
                <a:srgbClr val="FF6600"/>
              </a:buClr>
              <a:buFont typeface="Wingdings" pitchFamily="2" charset="2"/>
              <a:buChar char="l"/>
            </a:pPr>
            <a:r>
              <a:rPr lang="zh-CN" altLang="en-US" sz="2000" dirty="0"/>
              <a:t>关键词：冒领科研劳务费</a:t>
            </a:r>
          </a:p>
        </p:txBody>
      </p:sp>
      <p:sp>
        <p:nvSpPr>
          <p:cNvPr id="12" name="TextBox 11"/>
          <p:cNvSpPr txBox="1"/>
          <p:nvPr/>
        </p:nvSpPr>
        <p:spPr>
          <a:xfrm>
            <a:off x="1571604" y="2786058"/>
            <a:ext cx="6715172" cy="2200602"/>
          </a:xfrm>
          <a:prstGeom prst="rect">
            <a:avLst/>
          </a:prstGeom>
          <a:noFill/>
        </p:spPr>
        <p:txBody>
          <a:bodyPr wrap="square" rtlCol="0">
            <a:spAutoFit/>
          </a:bodyPr>
          <a:lstStyle/>
          <a:p>
            <a:pPr>
              <a:lnSpc>
                <a:spcPct val="150000"/>
              </a:lnSpc>
            </a:pPr>
            <a:r>
              <a:rPr lang="en-US" altLang="zh-CN" sz="1800" dirty="0" smtClean="0"/>
              <a:t>       </a:t>
            </a:r>
            <a:r>
              <a:rPr lang="zh-CN" altLang="zh-CN" sz="1600" dirty="0" smtClean="0">
                <a:latin typeface="宋体" pitchFamily="2" charset="-122"/>
              </a:rPr>
              <a:t>利</a:t>
            </a:r>
            <a:r>
              <a:rPr lang="zh-CN" altLang="zh-CN" sz="1600" dirty="0">
                <a:latin typeface="宋体" pitchFamily="2" charset="-122"/>
              </a:rPr>
              <a:t>用科研项目资金发放的漏洞，原北京邮电大学软件学院执行院长宋茂强，伙同其妻借用亲戚、老乡身份证，以“</a:t>
            </a:r>
            <a:r>
              <a:rPr lang="zh-CN" altLang="zh-CN" sz="1600" dirty="0">
                <a:solidFill>
                  <a:srgbClr val="FF0000"/>
                </a:solidFill>
                <a:latin typeface="宋体" pitchFamily="2" charset="-122"/>
              </a:rPr>
              <a:t>校外劳务人员</a:t>
            </a:r>
            <a:r>
              <a:rPr lang="zh-CN" altLang="zh-CN" sz="1600" dirty="0">
                <a:latin typeface="宋体" pitchFamily="2" charset="-122"/>
              </a:rPr>
              <a:t>”的身份冒领</a:t>
            </a:r>
            <a:r>
              <a:rPr lang="en-US" altLang="zh-CN" sz="1600" dirty="0">
                <a:latin typeface="宋体" pitchFamily="2" charset="-122"/>
              </a:rPr>
              <a:t>68</a:t>
            </a:r>
            <a:r>
              <a:rPr lang="zh-CN" altLang="zh-CN" sz="1600" dirty="0">
                <a:latin typeface="宋体" pitchFamily="2" charset="-122"/>
              </a:rPr>
              <a:t>万元科研经费，为防审计出问题，还补签虚假的劳务合同。受审翻供，称领出</a:t>
            </a:r>
            <a:r>
              <a:rPr lang="en-US" altLang="zh-CN" sz="1600" dirty="0">
                <a:latin typeface="宋体" pitchFamily="2" charset="-122"/>
              </a:rPr>
              <a:t>68</a:t>
            </a:r>
            <a:r>
              <a:rPr lang="zh-CN" altLang="zh-CN" sz="1600" dirty="0">
                <a:latin typeface="宋体" pitchFamily="2" charset="-122"/>
              </a:rPr>
              <a:t>万元只是完成预算，用于系统维护、保养和团队建设等事项。</a:t>
            </a:r>
          </a:p>
          <a:p>
            <a:pPr>
              <a:lnSpc>
                <a:spcPct val="150000"/>
              </a:lnSpc>
            </a:pPr>
            <a:r>
              <a:rPr lang="en-US" altLang="zh-CN" sz="1600" dirty="0" smtClean="0">
                <a:latin typeface="宋体" pitchFamily="2" charset="-122"/>
              </a:rPr>
              <a:t>    </a:t>
            </a:r>
            <a:r>
              <a:rPr lang="zh-CN" altLang="zh-CN" sz="1600" dirty="0" smtClean="0">
                <a:latin typeface="宋体" pitchFamily="2" charset="-122"/>
              </a:rPr>
              <a:t>宋</a:t>
            </a:r>
            <a:r>
              <a:rPr lang="zh-CN" altLang="zh-CN" sz="1600" dirty="0">
                <a:latin typeface="宋体" pitchFamily="2" charset="-122"/>
              </a:rPr>
              <a:t>茂强因犯贪污罪，被法院一审判处有期徒刑</a:t>
            </a:r>
            <a:r>
              <a:rPr lang="en-US" altLang="zh-CN" sz="1600" dirty="0">
                <a:latin typeface="宋体" pitchFamily="2" charset="-122"/>
              </a:rPr>
              <a:t>10</a:t>
            </a:r>
            <a:r>
              <a:rPr lang="zh-CN" altLang="zh-CN" sz="1600" dirty="0">
                <a:latin typeface="宋体" pitchFamily="2" charset="-122"/>
              </a:rPr>
              <a:t>年</a:t>
            </a:r>
            <a:r>
              <a:rPr lang="en-US" altLang="zh-CN" sz="1600" dirty="0">
                <a:latin typeface="宋体" pitchFamily="2" charset="-122"/>
              </a:rPr>
              <a:t>6</a:t>
            </a:r>
            <a:r>
              <a:rPr lang="zh-CN" altLang="zh-CN" sz="1600" dirty="0">
                <a:latin typeface="宋体" pitchFamily="2" charset="-122"/>
              </a:rPr>
              <a:t>个月。</a:t>
            </a:r>
          </a:p>
          <a:p>
            <a:endParaRPr lang="zh-CN" altLang="en-US" dirty="0"/>
          </a:p>
        </p:txBody>
      </p:sp>
      <p:sp>
        <p:nvSpPr>
          <p:cNvPr id="6" name="TextBox 5"/>
          <p:cNvSpPr txBox="1"/>
          <p:nvPr/>
        </p:nvSpPr>
        <p:spPr>
          <a:xfrm>
            <a:off x="8532440" y="6597352"/>
            <a:ext cx="611560" cy="307777"/>
          </a:xfrm>
          <a:prstGeom prst="rect">
            <a:avLst/>
          </a:prstGeom>
          <a:noFill/>
        </p:spPr>
        <p:txBody>
          <a:bodyPr wrap="square" rtlCol="0">
            <a:spAutoFit/>
          </a:bodyPr>
          <a:lstStyle/>
          <a:p>
            <a:r>
              <a:rPr lang="en-US" altLang="zh-CN" dirty="0" smtClean="0"/>
              <a:t>13</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1071538" y="1285860"/>
            <a:ext cx="7643866" cy="830997"/>
          </a:xfrm>
          <a:prstGeom prst="rect">
            <a:avLst/>
          </a:prstGeom>
          <a:noFill/>
          <a:ln w="9525">
            <a:noFill/>
            <a:miter lim="800000"/>
            <a:headEnd/>
            <a:tailEnd/>
          </a:ln>
        </p:spPr>
        <p:txBody>
          <a:bodyPr wrap="square">
            <a:spAutoFit/>
          </a:bodyPr>
          <a:lstStyle/>
          <a:p>
            <a:pPr algn="ctr"/>
            <a:r>
              <a:rPr lang="zh-CN" altLang="zh-CN" sz="2400" dirty="0">
                <a:solidFill>
                  <a:srgbClr val="000000"/>
                </a:solidFill>
                <a:latin typeface="黑体" pitchFamily="2" charset="-122"/>
                <a:ea typeface="黑体" pitchFamily="2" charset="-122"/>
              </a:rPr>
              <a:t>案例三</a:t>
            </a:r>
            <a:r>
              <a:rPr lang="en-US" altLang="zh-CN" sz="2400" dirty="0">
                <a:solidFill>
                  <a:srgbClr val="000000"/>
                </a:solidFill>
                <a:latin typeface="黑体" pitchFamily="2" charset="-122"/>
                <a:ea typeface="黑体" pitchFamily="2" charset="-122"/>
              </a:rPr>
              <a:t> </a:t>
            </a:r>
            <a:r>
              <a:rPr lang="zh-CN" altLang="zh-CN" sz="2400" dirty="0" smtClean="0">
                <a:solidFill>
                  <a:srgbClr val="000000"/>
                </a:solidFill>
                <a:latin typeface="黑体" pitchFamily="2" charset="-122"/>
                <a:ea typeface="黑体" pitchFamily="2" charset="-122"/>
              </a:rPr>
              <a:t>中</a:t>
            </a:r>
            <a:r>
              <a:rPr lang="zh-CN" altLang="zh-CN" sz="2400" dirty="0">
                <a:solidFill>
                  <a:srgbClr val="000000"/>
                </a:solidFill>
                <a:latin typeface="黑体" pitchFamily="2" charset="-122"/>
                <a:ea typeface="黑体" pitchFamily="2" charset="-122"/>
              </a:rPr>
              <a:t>科院地质与地球物理研究所</a:t>
            </a:r>
            <a:r>
              <a:rPr lang="zh-CN" altLang="en-US" sz="2400" dirty="0">
                <a:solidFill>
                  <a:srgbClr val="000000"/>
                </a:solidFill>
                <a:latin typeface="黑体" pitchFamily="2" charset="-122"/>
                <a:ea typeface="黑体" pitchFamily="2" charset="-122"/>
              </a:rPr>
              <a:t>研究员</a:t>
            </a:r>
            <a:r>
              <a:rPr lang="zh-CN" altLang="zh-CN" sz="2400" dirty="0">
                <a:solidFill>
                  <a:srgbClr val="000000"/>
                </a:solidFill>
                <a:latin typeface="黑体" pitchFamily="2" charset="-122"/>
                <a:ea typeface="黑体" pitchFamily="2" charset="-122"/>
              </a:rPr>
              <a:t>段振豪</a:t>
            </a:r>
            <a:r>
              <a:rPr lang="zh-CN" altLang="zh-CN" sz="2400" dirty="0" smtClean="0">
                <a:solidFill>
                  <a:srgbClr val="000000"/>
                </a:solidFill>
                <a:latin typeface="黑体" pitchFamily="2" charset="-122"/>
                <a:ea typeface="黑体" pitchFamily="2" charset="-122"/>
              </a:rPr>
              <a:t>用假</a:t>
            </a:r>
            <a:r>
              <a:rPr lang="zh-CN" altLang="zh-CN" sz="2400" dirty="0">
                <a:solidFill>
                  <a:srgbClr val="000000"/>
                </a:solidFill>
                <a:latin typeface="黑体" pitchFamily="2" charset="-122"/>
                <a:ea typeface="黑体" pitchFamily="2" charset="-122"/>
              </a:rPr>
              <a:t>票据贪污科研经费百余万被判刑</a:t>
            </a:r>
            <a:r>
              <a:rPr lang="en-US" altLang="zh-CN" sz="2400" dirty="0">
                <a:solidFill>
                  <a:srgbClr val="000000"/>
                </a:solidFill>
                <a:latin typeface="黑体" pitchFamily="2" charset="-122"/>
                <a:ea typeface="黑体" pitchFamily="2" charset="-122"/>
              </a:rPr>
              <a:t>13</a:t>
            </a:r>
            <a:r>
              <a:rPr lang="zh-CN" altLang="zh-CN" sz="2400" dirty="0">
                <a:solidFill>
                  <a:srgbClr val="000000"/>
                </a:solidFill>
                <a:latin typeface="黑体" pitchFamily="2" charset="-122"/>
                <a:ea typeface="黑体" pitchFamily="2" charset="-122"/>
              </a:rPr>
              <a:t>年</a:t>
            </a:r>
          </a:p>
        </p:txBody>
      </p:sp>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11" name="TextBox 10"/>
          <p:cNvSpPr txBox="1"/>
          <p:nvPr/>
        </p:nvSpPr>
        <p:spPr>
          <a:xfrm>
            <a:off x="3143240" y="2285992"/>
            <a:ext cx="4429156" cy="400110"/>
          </a:xfrm>
          <a:prstGeom prst="rect">
            <a:avLst/>
          </a:prstGeom>
          <a:noFill/>
        </p:spPr>
        <p:txBody>
          <a:bodyPr wrap="square" rtlCol="0">
            <a:spAutoFit/>
          </a:bodyPr>
          <a:lstStyle/>
          <a:p>
            <a:pPr marL="342900" indent="-342900">
              <a:buClr>
                <a:srgbClr val="FF6600"/>
              </a:buClr>
              <a:buFont typeface="Wingdings" pitchFamily="2" charset="2"/>
              <a:buChar char="l"/>
            </a:pPr>
            <a:r>
              <a:rPr lang="zh-CN" altLang="en-US" sz="2000" dirty="0"/>
              <a:t>关键词：虚假票据</a:t>
            </a:r>
          </a:p>
        </p:txBody>
      </p:sp>
      <p:sp>
        <p:nvSpPr>
          <p:cNvPr id="12" name="TextBox 11"/>
          <p:cNvSpPr txBox="1"/>
          <p:nvPr/>
        </p:nvSpPr>
        <p:spPr>
          <a:xfrm>
            <a:off x="1257274" y="2786058"/>
            <a:ext cx="7358114" cy="3262432"/>
          </a:xfrm>
          <a:prstGeom prst="rect">
            <a:avLst/>
          </a:prstGeom>
          <a:noFill/>
        </p:spPr>
        <p:txBody>
          <a:bodyPr wrap="square" rtlCol="0">
            <a:spAutoFit/>
          </a:bodyPr>
          <a:lstStyle/>
          <a:p>
            <a:pPr>
              <a:lnSpc>
                <a:spcPct val="150000"/>
              </a:lnSpc>
            </a:pPr>
            <a:r>
              <a:rPr lang="en-US" altLang="zh-CN" sz="1600" dirty="0" smtClean="0">
                <a:latin typeface="宋体" pitchFamily="2" charset="-122"/>
              </a:rPr>
              <a:t>    </a:t>
            </a:r>
            <a:r>
              <a:rPr lang="zh-CN" altLang="zh-CN" sz="1600" dirty="0" smtClean="0">
                <a:latin typeface="宋体" pitchFamily="2" charset="-122"/>
              </a:rPr>
              <a:t>检方指控：</a:t>
            </a:r>
            <a:r>
              <a:rPr lang="zh-CN" altLang="zh-CN" sz="1600" dirty="0"/>
              <a:t>中科院地质与地球物理研究所研究员、计算地球化学及其应用学科组组长</a:t>
            </a:r>
            <a:r>
              <a:rPr lang="zh-CN" altLang="zh-CN" sz="1600" dirty="0" smtClean="0">
                <a:latin typeface="宋体" pitchFamily="2" charset="-122"/>
              </a:rPr>
              <a:t>段振豪</a:t>
            </a:r>
            <a:r>
              <a:rPr lang="zh-CN" altLang="en-US" sz="1600" dirty="0" smtClean="0">
                <a:latin typeface="宋体" pitchFamily="2" charset="-122"/>
              </a:rPr>
              <a:t>和学科组秘书车春兰</a:t>
            </a:r>
            <a:r>
              <a:rPr lang="zh-CN" altLang="zh-CN" sz="1600" dirty="0" smtClean="0">
                <a:latin typeface="宋体" pitchFamily="2" charset="-122"/>
              </a:rPr>
              <a:t>于</a:t>
            </a:r>
            <a:r>
              <a:rPr lang="en-US" altLang="zh-CN" sz="1600" dirty="0">
                <a:latin typeface="宋体" pitchFamily="2" charset="-122"/>
              </a:rPr>
              <a:t>2002</a:t>
            </a:r>
            <a:r>
              <a:rPr lang="zh-CN" altLang="zh-CN" sz="1600" dirty="0">
                <a:latin typeface="宋体" pitchFamily="2" charset="-122"/>
              </a:rPr>
              <a:t>年至</a:t>
            </a:r>
            <a:r>
              <a:rPr lang="en-US" altLang="zh-CN" sz="1600" dirty="0">
                <a:latin typeface="宋体" pitchFamily="2" charset="-122"/>
              </a:rPr>
              <a:t>2011</a:t>
            </a:r>
            <a:r>
              <a:rPr lang="zh-CN" altLang="zh-CN" sz="1600" dirty="0">
                <a:latin typeface="宋体" pitchFamily="2" charset="-122"/>
              </a:rPr>
              <a:t>年</a:t>
            </a:r>
            <a:r>
              <a:rPr lang="en-US" altLang="zh-CN" sz="1600" dirty="0">
                <a:latin typeface="宋体" pitchFamily="2" charset="-122"/>
              </a:rPr>
              <a:t>7</a:t>
            </a:r>
            <a:r>
              <a:rPr lang="zh-CN" altLang="zh-CN" sz="1600" dirty="0">
                <a:latin typeface="宋体" pitchFamily="2" charset="-122"/>
              </a:rPr>
              <a:t>月间以报销科研经费为由，使用虚假的票据报销差旅费等共计</a:t>
            </a:r>
            <a:r>
              <a:rPr lang="en-US" altLang="zh-CN" sz="1600" dirty="0">
                <a:latin typeface="宋体" pitchFamily="2" charset="-122"/>
              </a:rPr>
              <a:t>124</a:t>
            </a:r>
            <a:r>
              <a:rPr lang="zh-CN" altLang="zh-CN" sz="1600" dirty="0">
                <a:latin typeface="宋体" pitchFamily="2" charset="-122"/>
              </a:rPr>
              <a:t>万余</a:t>
            </a:r>
            <a:r>
              <a:rPr lang="zh-CN" altLang="zh-CN" sz="1600" dirty="0" smtClean="0">
                <a:latin typeface="宋体" pitchFamily="2" charset="-122"/>
              </a:rPr>
              <a:t>元</a:t>
            </a:r>
            <a:r>
              <a:rPr lang="zh-CN" altLang="en-US" sz="1600" dirty="0">
                <a:latin typeface="宋体" pitchFamily="2" charset="-122"/>
              </a:rPr>
              <a:t>。</a:t>
            </a:r>
            <a:endParaRPr lang="zh-CN" altLang="zh-CN" sz="1600" dirty="0">
              <a:latin typeface="宋体" pitchFamily="2" charset="-122"/>
            </a:endParaRPr>
          </a:p>
          <a:p>
            <a:pPr>
              <a:lnSpc>
                <a:spcPct val="150000"/>
              </a:lnSpc>
            </a:pPr>
            <a:r>
              <a:rPr lang="en-US" altLang="zh-CN" sz="1600" dirty="0" smtClean="0">
                <a:latin typeface="宋体" pitchFamily="2" charset="-122"/>
              </a:rPr>
              <a:t>    </a:t>
            </a:r>
            <a:r>
              <a:rPr lang="zh-CN" altLang="zh-CN" sz="1600" dirty="0" smtClean="0">
                <a:latin typeface="宋体" pitchFamily="2" charset="-122"/>
              </a:rPr>
              <a:t>根</a:t>
            </a:r>
            <a:r>
              <a:rPr lang="zh-CN" altLang="zh-CN" sz="1600" dirty="0">
                <a:latin typeface="宋体" pitchFamily="2" charset="-122"/>
              </a:rPr>
              <a:t>据检方掌握的证据，段、车二人的涉案手法，主要是找</a:t>
            </a:r>
            <a:r>
              <a:rPr lang="zh-CN" altLang="zh-CN" sz="1600" dirty="0">
                <a:solidFill>
                  <a:srgbClr val="FF0000"/>
                </a:solidFill>
                <a:latin typeface="宋体" pitchFamily="2" charset="-122"/>
              </a:rPr>
              <a:t>虚假票据</a:t>
            </a:r>
            <a:r>
              <a:rPr lang="zh-CN" altLang="zh-CN" sz="1600" dirty="0">
                <a:latin typeface="宋体" pitchFamily="2" charset="-122"/>
              </a:rPr>
              <a:t>以各种名义从科研经费中报销。</a:t>
            </a:r>
            <a:r>
              <a:rPr lang="zh-CN" altLang="zh-CN" sz="1600" dirty="0">
                <a:solidFill>
                  <a:srgbClr val="FF0000"/>
                </a:solidFill>
                <a:latin typeface="宋体" pitchFamily="2" charset="-122"/>
              </a:rPr>
              <a:t>报销名目包括差旅费、复印装订费、劳务费、租车费以及网站开发费等</a:t>
            </a:r>
            <a:r>
              <a:rPr lang="zh-CN" altLang="zh-CN" sz="1600" dirty="0">
                <a:latin typeface="宋体" pitchFamily="2" charset="-122"/>
              </a:rPr>
              <a:t>。为他们提供票据的人包括段振豪的亲友、学生、熟人、同事等。二人假借课题组成员的名义将票据从财务报销，而课题组成员崔某等证实，这些研究内容基本上都是在实验室完成的，崔某本人根本没有因科研出过差。</a:t>
            </a:r>
          </a:p>
          <a:p>
            <a:endParaRPr lang="zh-CN" altLang="en-US" dirty="0"/>
          </a:p>
        </p:txBody>
      </p:sp>
      <p:sp>
        <p:nvSpPr>
          <p:cNvPr id="6" name="TextBox 5"/>
          <p:cNvSpPr txBox="1"/>
          <p:nvPr/>
        </p:nvSpPr>
        <p:spPr>
          <a:xfrm>
            <a:off x="8532440" y="6597352"/>
            <a:ext cx="611560" cy="307777"/>
          </a:xfrm>
          <a:prstGeom prst="rect">
            <a:avLst/>
          </a:prstGeom>
          <a:noFill/>
        </p:spPr>
        <p:txBody>
          <a:bodyPr wrap="square" rtlCol="0">
            <a:spAutoFit/>
          </a:bodyPr>
          <a:lstStyle/>
          <a:p>
            <a:r>
              <a:rPr lang="en-US" altLang="zh-CN" dirty="0" smtClean="0"/>
              <a:t>14</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11" name="TextBox 10"/>
          <p:cNvSpPr txBox="1"/>
          <p:nvPr/>
        </p:nvSpPr>
        <p:spPr>
          <a:xfrm>
            <a:off x="500034" y="1571612"/>
            <a:ext cx="3000396" cy="461665"/>
          </a:xfrm>
          <a:prstGeom prst="rect">
            <a:avLst/>
          </a:prstGeom>
          <a:noFill/>
        </p:spPr>
        <p:txBody>
          <a:bodyPr wrap="square" rtlCol="0">
            <a:spAutoFit/>
          </a:bodyPr>
          <a:lstStyle/>
          <a:p>
            <a:pPr algn="ctr">
              <a:buClr>
                <a:schemeClr val="accent4">
                  <a:lumMod val="60000"/>
                  <a:lumOff val="40000"/>
                </a:schemeClr>
              </a:buClr>
              <a:buFont typeface="Wingdings" pitchFamily="2" charset="2"/>
              <a:buChar char="Ø"/>
            </a:pPr>
            <a:r>
              <a:rPr lang="zh-CN" altLang="en-US" sz="2000" dirty="0">
                <a:solidFill>
                  <a:srgbClr val="000000"/>
                </a:solidFill>
                <a:latin typeface="黑体" pitchFamily="2" charset="-122"/>
                <a:ea typeface="黑体" pitchFamily="2" charset="-122"/>
              </a:rPr>
              <a:t>近期事件</a:t>
            </a:r>
            <a:r>
              <a:rPr lang="zh-CN" altLang="en-US" sz="2400" dirty="0">
                <a:solidFill>
                  <a:srgbClr val="000000"/>
                </a:solidFill>
                <a:latin typeface="黑体" pitchFamily="2" charset="-122"/>
                <a:ea typeface="黑体" pitchFamily="2" charset="-122"/>
              </a:rPr>
              <a:t>：</a:t>
            </a:r>
          </a:p>
        </p:txBody>
      </p:sp>
      <p:sp>
        <p:nvSpPr>
          <p:cNvPr id="12" name="TextBox 11"/>
          <p:cNvSpPr txBox="1"/>
          <p:nvPr/>
        </p:nvSpPr>
        <p:spPr>
          <a:xfrm>
            <a:off x="1643042" y="2214554"/>
            <a:ext cx="6000792" cy="1785104"/>
          </a:xfrm>
          <a:prstGeom prst="rect">
            <a:avLst/>
          </a:prstGeom>
          <a:noFill/>
        </p:spPr>
        <p:txBody>
          <a:bodyPr wrap="square" rtlCol="0">
            <a:spAutoFit/>
          </a:bodyPr>
          <a:lstStyle/>
          <a:p>
            <a:pPr>
              <a:lnSpc>
                <a:spcPct val="150000"/>
              </a:lnSpc>
            </a:pPr>
            <a:r>
              <a:rPr lang="zh-CN" altLang="zh-CN" sz="1600" dirty="0">
                <a:latin typeface="宋体" pitchFamily="2" charset="-122"/>
              </a:rPr>
              <a:t>曾是全国最年轻</a:t>
            </a:r>
            <a:r>
              <a:rPr lang="en-US" altLang="zh-CN" sz="1600" dirty="0" smtClean="0">
                <a:latin typeface="宋体" pitchFamily="2" charset="-122"/>
              </a:rPr>
              <a:t>中</a:t>
            </a:r>
            <a:r>
              <a:rPr lang="zh-CN" altLang="en-US" sz="1600" dirty="0" smtClean="0">
                <a:latin typeface="宋体" pitchFamily="2" charset="-122"/>
              </a:rPr>
              <a:t>国</a:t>
            </a:r>
            <a:r>
              <a:rPr lang="zh-CN" altLang="zh-CN" sz="1600" dirty="0" smtClean="0">
                <a:latin typeface="宋体" pitchFamily="2" charset="-122"/>
              </a:rPr>
              <a:t>工</a:t>
            </a:r>
            <a:r>
              <a:rPr lang="zh-CN" altLang="zh-CN" sz="1600" dirty="0">
                <a:latin typeface="宋体" pitchFamily="2" charset="-122"/>
              </a:rPr>
              <a:t>程院院士的中国农业大学生物学院教授李宁，疑因涉及一宗挪用和贪污巨额科研经费的案件，近日被带走协助调查。据悉，李宁曾主持过</a:t>
            </a:r>
            <a:r>
              <a:rPr lang="en-US" altLang="zh-CN" sz="1600" dirty="0">
                <a:latin typeface="宋体" pitchFamily="2" charset="-122"/>
              </a:rPr>
              <a:t>30</a:t>
            </a:r>
            <a:r>
              <a:rPr lang="zh-CN" altLang="zh-CN" sz="1600" dirty="0">
                <a:latin typeface="宋体" pitchFamily="2" charset="-122"/>
              </a:rPr>
              <a:t>多项重要科研项目，涉及科研经费以亿元计。被指自组公司转移经</a:t>
            </a:r>
            <a:r>
              <a:rPr lang="zh-CN" altLang="zh-CN" sz="1600" dirty="0" smtClean="0">
                <a:latin typeface="宋体" pitchFamily="2" charset="-122"/>
              </a:rPr>
              <a:t>费</a:t>
            </a:r>
            <a:r>
              <a:rPr lang="zh-CN" altLang="en-US" sz="1600" dirty="0" smtClean="0">
                <a:latin typeface="宋体" pitchFamily="2" charset="-122"/>
              </a:rPr>
              <a:t>。</a:t>
            </a:r>
            <a:endParaRPr lang="zh-CN" altLang="zh-CN" sz="1600" dirty="0">
              <a:latin typeface="宋体" pitchFamily="2" charset="-122"/>
            </a:endParaRPr>
          </a:p>
          <a:p>
            <a:endParaRPr lang="zh-CN" altLang="en-US" dirty="0"/>
          </a:p>
        </p:txBody>
      </p:sp>
      <p:sp>
        <p:nvSpPr>
          <p:cNvPr id="7" name="TextBox 6"/>
          <p:cNvSpPr txBox="1"/>
          <p:nvPr/>
        </p:nvSpPr>
        <p:spPr>
          <a:xfrm>
            <a:off x="1000100" y="4429132"/>
            <a:ext cx="3143272" cy="461665"/>
          </a:xfrm>
          <a:prstGeom prst="rect">
            <a:avLst/>
          </a:prstGeom>
          <a:noFill/>
        </p:spPr>
        <p:txBody>
          <a:bodyPr wrap="square" rtlCol="0">
            <a:spAutoFit/>
          </a:bodyPr>
          <a:lstStyle/>
          <a:p>
            <a:pPr algn="ctr">
              <a:buClr>
                <a:schemeClr val="accent4">
                  <a:lumMod val="60000"/>
                  <a:lumOff val="40000"/>
                </a:schemeClr>
              </a:buClr>
              <a:buFont typeface="Wingdings" pitchFamily="2" charset="2"/>
              <a:buChar char="Ø"/>
            </a:pPr>
            <a:r>
              <a:rPr lang="zh-CN" altLang="en-US" sz="2000" dirty="0">
                <a:solidFill>
                  <a:srgbClr val="000000"/>
                </a:solidFill>
                <a:latin typeface="黑体" pitchFamily="2" charset="-122"/>
                <a:ea typeface="黑体" pitchFamily="2" charset="-122"/>
              </a:rPr>
              <a:t>发生在身边的事件</a:t>
            </a:r>
            <a:r>
              <a:rPr lang="zh-CN" altLang="en-US" sz="2400" dirty="0">
                <a:solidFill>
                  <a:srgbClr val="000000"/>
                </a:solidFill>
                <a:latin typeface="黑体" pitchFamily="2" charset="-122"/>
                <a:ea typeface="黑体" pitchFamily="2" charset="-122"/>
              </a:rPr>
              <a:t>：</a:t>
            </a:r>
          </a:p>
        </p:txBody>
      </p:sp>
      <p:sp>
        <p:nvSpPr>
          <p:cNvPr id="8" name="TextBox 7"/>
          <p:cNvSpPr txBox="1"/>
          <p:nvPr/>
        </p:nvSpPr>
        <p:spPr>
          <a:xfrm>
            <a:off x="1714480" y="5000636"/>
            <a:ext cx="5929354" cy="830997"/>
          </a:xfrm>
          <a:prstGeom prst="rect">
            <a:avLst/>
          </a:prstGeom>
          <a:noFill/>
        </p:spPr>
        <p:txBody>
          <a:bodyPr wrap="square" rtlCol="0">
            <a:spAutoFit/>
          </a:bodyPr>
          <a:lstStyle/>
          <a:p>
            <a:pPr>
              <a:lnSpc>
                <a:spcPct val="150000"/>
              </a:lnSpc>
            </a:pPr>
            <a:r>
              <a:rPr lang="zh-CN" altLang="zh-CN" sz="1600" dirty="0"/>
              <a:t>我校财务处前台审核人员在审核差旅费发票时发现自己名字的机票出现在并不认识的项目负责人报销附件</a:t>
            </a:r>
            <a:r>
              <a:rPr lang="zh-CN" altLang="zh-CN" sz="1600" dirty="0" smtClean="0"/>
              <a:t>中</a:t>
            </a:r>
            <a:r>
              <a:rPr lang="zh-CN" altLang="en-US" sz="1600" dirty="0" smtClean="0"/>
              <a:t>。</a:t>
            </a:r>
            <a:endParaRPr lang="zh-CN" altLang="en-US" sz="1600" dirty="0"/>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15</a:t>
            </a:r>
            <a:endParaRPr lang="zh-CN" altLang="en-US" dirty="0"/>
          </a:p>
        </p:txBody>
      </p:sp>
      <p:sp>
        <p:nvSpPr>
          <p:cNvPr id="2" name="TextBox 1"/>
          <p:cNvSpPr txBox="1"/>
          <p:nvPr/>
        </p:nvSpPr>
        <p:spPr>
          <a:xfrm>
            <a:off x="1907704" y="5661248"/>
            <a:ext cx="1008112" cy="523220"/>
          </a:xfrm>
          <a:prstGeom prst="rect">
            <a:avLst/>
          </a:prstGeom>
          <a:noFill/>
        </p:spPr>
        <p:txBody>
          <a:bodyPr wrap="square" rtlCol="0">
            <a:spAutoFit/>
          </a:bodyPr>
          <a:lstStyle/>
          <a:p>
            <a:r>
              <a:rPr lang="en-US" altLang="zh-CN" sz="2800" dirty="0" smtClean="0">
                <a:latin typeface="宋体" pitchFamily="2" charset="-122"/>
              </a:rPr>
              <a:t>……</a:t>
            </a:r>
          </a:p>
        </p:txBody>
      </p:sp>
      <p:sp>
        <p:nvSpPr>
          <p:cNvPr id="3" name="TextBox 2"/>
          <p:cNvSpPr txBox="1"/>
          <p:nvPr/>
        </p:nvSpPr>
        <p:spPr>
          <a:xfrm>
            <a:off x="1907704" y="5805264"/>
            <a:ext cx="1712232" cy="523220"/>
          </a:xfrm>
          <a:prstGeom prst="rect">
            <a:avLst/>
          </a:prstGeom>
          <a:noFill/>
        </p:spPr>
        <p:txBody>
          <a:bodyPr wrap="square" rtlCol="0">
            <a:spAutoFit/>
          </a:bodyPr>
          <a:lstStyle/>
          <a:p>
            <a:r>
              <a:rPr lang="en-US" altLang="zh-CN" sz="2800" dirty="0" smtClean="0">
                <a:latin typeface="宋体" pitchFamily="2" charset="-122"/>
              </a:rPr>
              <a:t>……</a:t>
            </a:r>
            <a:endParaRPr lang="en-US" altLang="zh-CN" sz="2800" dirty="0">
              <a:latin typeface="宋体" pitchFamily="2" charset="-122"/>
            </a:endParaRPr>
          </a:p>
        </p:txBody>
      </p:sp>
      <p:sp>
        <p:nvSpPr>
          <p:cNvPr id="10" name="TextBox 9"/>
          <p:cNvSpPr txBox="1"/>
          <p:nvPr/>
        </p:nvSpPr>
        <p:spPr>
          <a:xfrm>
            <a:off x="1907704" y="5949280"/>
            <a:ext cx="1712232" cy="523220"/>
          </a:xfrm>
          <a:prstGeom prst="rect">
            <a:avLst/>
          </a:prstGeom>
          <a:noFill/>
        </p:spPr>
        <p:txBody>
          <a:bodyPr wrap="square" rtlCol="0">
            <a:spAutoFit/>
          </a:bodyPr>
          <a:lstStyle/>
          <a:p>
            <a:r>
              <a:rPr lang="en-US" altLang="zh-CN" sz="2800" dirty="0" smtClean="0">
                <a:latin typeface="宋体" pitchFamily="2" charset="-122"/>
              </a:rPr>
              <a:t>……</a:t>
            </a:r>
            <a:endParaRPr lang="en-US" altLang="zh-CN" sz="2800" dirty="0">
              <a:latin typeface="宋体" pitchFamily="2" charset="-122"/>
            </a:endParaRPr>
          </a:p>
        </p:txBody>
      </p:sp>
    </p:spTree>
  </p:cSld>
  <p:clrMapOvr>
    <a:masterClrMapping/>
  </p:clrMapOvr>
  <p:transition advTm="23291">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2143108" y="1214422"/>
            <a:ext cx="5779146" cy="523220"/>
          </a:xfrm>
          <a:prstGeom prst="rect">
            <a:avLst/>
          </a:prstGeom>
          <a:noFill/>
          <a:ln w="9525">
            <a:noFill/>
            <a:miter lim="800000"/>
            <a:headEnd/>
            <a:tailEnd/>
          </a:ln>
        </p:spPr>
        <p:txBody>
          <a:bodyPr wrap="none">
            <a:spAutoFit/>
          </a:bodyPr>
          <a:lstStyle/>
          <a:p>
            <a:r>
              <a:rPr lang="zh-CN" altLang="en-US" sz="2800" dirty="0" smtClean="0">
                <a:latin typeface="宋体" pitchFamily="2" charset="-122"/>
              </a:rPr>
              <a:t>第一阶段：</a:t>
            </a:r>
            <a:r>
              <a:rPr lang="en-US" altLang="zh-CN" sz="2800" dirty="0" smtClean="0">
                <a:latin typeface="宋体" pitchFamily="2" charset="-122"/>
              </a:rPr>
              <a:t>2013</a:t>
            </a:r>
            <a:r>
              <a:rPr lang="zh-CN" altLang="en-US" sz="2800" dirty="0" smtClean="0">
                <a:latin typeface="宋体" pitchFamily="2" charset="-122"/>
              </a:rPr>
              <a:t>年</a:t>
            </a:r>
            <a:r>
              <a:rPr lang="en-US" altLang="zh-CN" sz="2800" dirty="0" smtClean="0">
                <a:latin typeface="宋体" pitchFamily="2" charset="-122"/>
              </a:rPr>
              <a:t>4</a:t>
            </a:r>
            <a:r>
              <a:rPr lang="zh-CN" altLang="en-US" sz="2800" dirty="0" smtClean="0">
                <a:latin typeface="宋体" pitchFamily="2" charset="-122"/>
              </a:rPr>
              <a:t>月</a:t>
            </a:r>
            <a:r>
              <a:rPr lang="en-US" altLang="zh-CN" sz="2800" dirty="0" smtClean="0">
                <a:latin typeface="宋体" pitchFamily="2" charset="-122"/>
              </a:rPr>
              <a:t>—2014</a:t>
            </a:r>
            <a:r>
              <a:rPr lang="zh-CN" altLang="en-US" sz="2800" dirty="0" smtClean="0">
                <a:latin typeface="宋体" pitchFamily="2" charset="-122"/>
              </a:rPr>
              <a:t>年</a:t>
            </a:r>
            <a:r>
              <a:rPr lang="en-US" altLang="zh-CN" sz="2800" dirty="0" smtClean="0">
                <a:latin typeface="宋体" pitchFamily="2" charset="-122"/>
              </a:rPr>
              <a:t>9</a:t>
            </a:r>
            <a:r>
              <a:rPr lang="zh-CN" altLang="en-US" sz="2800" dirty="0" smtClean="0">
                <a:latin typeface="宋体" pitchFamily="2" charset="-122"/>
              </a:rPr>
              <a:t>月</a:t>
            </a:r>
            <a:endParaRPr lang="zh-CN" altLang="zh-CN" sz="2800" dirty="0">
              <a:latin typeface="宋体" pitchFamily="2" charset="-122"/>
            </a:endParaRPr>
          </a:p>
        </p:txBody>
      </p:sp>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171542" y="2143116"/>
            <a:ext cx="4643470" cy="400110"/>
          </a:xfrm>
          <a:prstGeom prst="rect">
            <a:avLst/>
          </a:prstGeom>
          <a:noFill/>
        </p:spPr>
        <p:txBody>
          <a:bodyPr wrap="square" rtlCol="0">
            <a:spAutoFit/>
          </a:bodyPr>
          <a:lstStyle/>
          <a:p>
            <a:pPr>
              <a:buClr>
                <a:schemeClr val="accent4">
                  <a:lumMod val="60000"/>
                  <a:lumOff val="40000"/>
                </a:schemeClr>
              </a:buClr>
            </a:pPr>
            <a:r>
              <a:rPr lang="zh-CN" altLang="en-US" sz="2000" dirty="0" smtClean="0">
                <a:latin typeface="黑体" pitchFamily="2" charset="-122"/>
                <a:ea typeface="黑体" pitchFamily="2" charset="-122"/>
              </a:rPr>
              <a:t>（一）工</a:t>
            </a:r>
            <a:r>
              <a:rPr lang="zh-CN" altLang="en-US" sz="2000" dirty="0">
                <a:latin typeface="黑体" pitchFamily="2" charset="-122"/>
                <a:ea typeface="黑体" pitchFamily="2" charset="-122"/>
              </a:rPr>
              <a:t>作内容</a:t>
            </a:r>
          </a:p>
        </p:txBody>
      </p:sp>
      <p:sp>
        <p:nvSpPr>
          <p:cNvPr id="10" name="TextBox 9"/>
          <p:cNvSpPr txBox="1"/>
          <p:nvPr/>
        </p:nvSpPr>
        <p:spPr>
          <a:xfrm>
            <a:off x="2256800" y="2786058"/>
            <a:ext cx="4000528"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zh-CN" sz="1800" dirty="0" smtClean="0"/>
              <a:t>成</a:t>
            </a:r>
            <a:r>
              <a:rPr lang="zh-CN" altLang="zh-CN" sz="1800" dirty="0"/>
              <a:t>立科研经费自查自纠领导小组</a:t>
            </a:r>
            <a:endParaRPr lang="zh-CN" altLang="en-US" sz="1800" dirty="0"/>
          </a:p>
        </p:txBody>
      </p:sp>
      <p:sp>
        <p:nvSpPr>
          <p:cNvPr id="11" name="TextBox 10"/>
          <p:cNvSpPr txBox="1"/>
          <p:nvPr/>
        </p:nvSpPr>
        <p:spPr>
          <a:xfrm>
            <a:off x="2243120" y="3286124"/>
            <a:ext cx="4000528"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en-US" sz="1800" dirty="0" smtClean="0"/>
              <a:t>学校</a:t>
            </a:r>
            <a:r>
              <a:rPr lang="zh-CN" altLang="zh-CN" sz="1800" dirty="0" smtClean="0"/>
              <a:t>部署</a:t>
            </a:r>
            <a:r>
              <a:rPr lang="zh-CN" altLang="zh-CN" sz="1800" dirty="0"/>
              <a:t>召开动员大会</a:t>
            </a:r>
            <a:endParaRPr lang="zh-CN" altLang="en-US" sz="1800" dirty="0"/>
          </a:p>
        </p:txBody>
      </p:sp>
      <p:sp>
        <p:nvSpPr>
          <p:cNvPr id="12" name="TextBox 11"/>
          <p:cNvSpPr txBox="1"/>
          <p:nvPr/>
        </p:nvSpPr>
        <p:spPr>
          <a:xfrm>
            <a:off x="2243130" y="3843336"/>
            <a:ext cx="4857784" cy="923330"/>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zh-CN" sz="1800" dirty="0"/>
              <a:t>建立由审计处、科技处、社科处、财务处、纪委监察处等部门共同组成的重庆大学科研经费审计工作联席会议制度</a:t>
            </a:r>
            <a:endParaRPr lang="zh-CN" altLang="en-US" sz="1800" dirty="0"/>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16</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12" name="TextBox 11"/>
          <p:cNvSpPr txBox="1"/>
          <p:nvPr/>
        </p:nvSpPr>
        <p:spPr>
          <a:xfrm>
            <a:off x="1951136" y="4278808"/>
            <a:ext cx="5929354"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邀请教育部科技司计划处李渝红处长来我校作科研经费管理专题报告</a:t>
            </a:r>
            <a:endParaRPr lang="zh-CN" altLang="en-US" sz="1600" dirty="0"/>
          </a:p>
        </p:txBody>
      </p:sp>
      <p:sp>
        <p:nvSpPr>
          <p:cNvPr id="14" name="TextBox 13"/>
          <p:cNvSpPr txBox="1"/>
          <p:nvPr/>
        </p:nvSpPr>
        <p:spPr>
          <a:xfrm>
            <a:off x="1777368" y="2843644"/>
            <a:ext cx="1714512"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zh-CN" sz="1800" dirty="0"/>
              <a:t>宣传、培训</a:t>
            </a:r>
            <a:endParaRPr lang="zh-CN" altLang="en-US" sz="1800" dirty="0"/>
          </a:p>
        </p:txBody>
      </p:sp>
      <p:sp>
        <p:nvSpPr>
          <p:cNvPr id="20" name="TextBox 19"/>
          <p:cNvSpPr txBox="1"/>
          <p:nvPr/>
        </p:nvSpPr>
        <p:spPr>
          <a:xfrm>
            <a:off x="1961854" y="3492297"/>
            <a:ext cx="6930626"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a:t>将</a:t>
            </a:r>
            <a:r>
              <a:rPr lang="en-US" altLang="zh-CN" sz="1600" dirty="0"/>
              <a:t>3</a:t>
            </a:r>
            <a:r>
              <a:rPr lang="zh-CN" altLang="en-US" sz="1600" dirty="0"/>
              <a:t>个文件、国家和学校相关科研经费管理制度形成</a:t>
            </a:r>
            <a:r>
              <a:rPr lang="en-US" altLang="zh-CN" sz="1600" dirty="0"/>
              <a:t>《</a:t>
            </a:r>
            <a:r>
              <a:rPr lang="zh-CN" altLang="en-US" sz="1600" dirty="0"/>
              <a:t>科研经费管理制度汇编</a:t>
            </a:r>
            <a:r>
              <a:rPr lang="en-US" altLang="zh-CN" sz="1600" dirty="0"/>
              <a:t>》</a:t>
            </a:r>
            <a:r>
              <a:rPr lang="zh-CN" altLang="en-US" sz="1600" dirty="0"/>
              <a:t>发到学校各职能部门和学院，确保科研人员和管理人员人手一册</a:t>
            </a:r>
          </a:p>
        </p:txBody>
      </p:sp>
      <p:sp>
        <p:nvSpPr>
          <p:cNvPr id="22" name="TextBox 21"/>
          <p:cNvSpPr txBox="1"/>
          <p:nvPr/>
        </p:nvSpPr>
        <p:spPr>
          <a:xfrm>
            <a:off x="1955582" y="5027464"/>
            <a:ext cx="5929354"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a:t>将“科研经费视频会议”挂在科技处的网页上</a:t>
            </a:r>
          </a:p>
        </p:txBody>
      </p:sp>
      <p:sp>
        <p:nvSpPr>
          <p:cNvPr id="7" name="TextBox 6"/>
          <p:cNvSpPr txBox="1"/>
          <p:nvPr/>
        </p:nvSpPr>
        <p:spPr>
          <a:xfrm>
            <a:off x="683568" y="2060848"/>
            <a:ext cx="4643470" cy="400110"/>
          </a:xfrm>
          <a:prstGeom prst="rect">
            <a:avLst/>
          </a:prstGeom>
          <a:noFill/>
        </p:spPr>
        <p:txBody>
          <a:bodyPr wrap="square" rtlCol="0">
            <a:spAutoFit/>
          </a:bodyPr>
          <a:lstStyle/>
          <a:p>
            <a:pPr>
              <a:buClr>
                <a:schemeClr val="accent4">
                  <a:lumMod val="60000"/>
                  <a:lumOff val="40000"/>
                </a:schemeClr>
              </a:buClr>
            </a:pPr>
            <a:r>
              <a:rPr lang="zh-CN" altLang="en-US" sz="2000" dirty="0" smtClean="0">
                <a:latin typeface="黑体" pitchFamily="2" charset="-122"/>
                <a:ea typeface="黑体" pitchFamily="2" charset="-122"/>
              </a:rPr>
              <a:t>（一）工</a:t>
            </a:r>
            <a:r>
              <a:rPr lang="zh-CN" altLang="en-US" sz="2000" dirty="0">
                <a:latin typeface="黑体" pitchFamily="2" charset="-122"/>
                <a:ea typeface="黑体" pitchFamily="2" charset="-122"/>
              </a:rPr>
              <a:t>作内容</a:t>
            </a:r>
          </a:p>
        </p:txBody>
      </p:sp>
      <p:sp>
        <p:nvSpPr>
          <p:cNvPr id="8" name="TextBox 7"/>
          <p:cNvSpPr txBox="1"/>
          <p:nvPr/>
        </p:nvSpPr>
        <p:spPr>
          <a:xfrm>
            <a:off x="8532440" y="6597352"/>
            <a:ext cx="611560" cy="307777"/>
          </a:xfrm>
          <a:prstGeom prst="rect">
            <a:avLst/>
          </a:prstGeom>
          <a:noFill/>
        </p:spPr>
        <p:txBody>
          <a:bodyPr wrap="square" rtlCol="0">
            <a:spAutoFit/>
          </a:bodyPr>
          <a:lstStyle/>
          <a:p>
            <a:r>
              <a:rPr lang="en-US" altLang="zh-CN" dirty="0" smtClean="0"/>
              <a:t>17</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p:txBody>
          <a:bodyPr/>
          <a:lstStyle/>
          <a:p>
            <a:r>
              <a:rPr lang="zh-CN" altLang="en-US" sz="4400" dirty="0" smtClean="0">
                <a:solidFill>
                  <a:schemeClr val="bg1"/>
                </a:solidFill>
                <a:ea typeface="宋体" pitchFamily="2" charset="-122"/>
              </a:rPr>
              <a:t>汇 报 提 纲</a:t>
            </a:r>
          </a:p>
        </p:txBody>
      </p:sp>
      <p:graphicFrame>
        <p:nvGraphicFramePr>
          <p:cNvPr id="4" name="图示 3"/>
          <p:cNvGraphicFramePr/>
          <p:nvPr>
            <p:extLst>
              <p:ext uri="{D42A27DB-BD31-4B8C-83A1-F6EECF244321}">
                <p14:modId xmlns:p14="http://schemas.microsoft.com/office/powerpoint/2010/main" val="4160673796"/>
              </p:ext>
            </p:extLst>
          </p:nvPr>
        </p:nvGraphicFramePr>
        <p:xfrm>
          <a:off x="1643042" y="207167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23291">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10" name="TextBox 9"/>
          <p:cNvSpPr txBox="1"/>
          <p:nvPr/>
        </p:nvSpPr>
        <p:spPr>
          <a:xfrm>
            <a:off x="2267744" y="3060249"/>
            <a:ext cx="6048672" cy="584775"/>
          </a:xfrm>
          <a:prstGeom prst="rect">
            <a:avLst/>
          </a:prstGeom>
          <a:noFill/>
        </p:spPr>
        <p:txBody>
          <a:bodyPr wrap="square" rtlCol="0">
            <a:spAutoFit/>
          </a:bodyPr>
          <a:lstStyle/>
          <a:p>
            <a:pPr marL="285750" indent="-285750">
              <a:buClr>
                <a:srgbClr val="FF6600"/>
              </a:buClr>
              <a:buFont typeface="Wingdings" pitchFamily="2" charset="2"/>
              <a:buChar char="l"/>
            </a:pPr>
            <a:r>
              <a:rPr lang="en-US" altLang="zh-CN" sz="1600" dirty="0"/>
              <a:t>2013</a:t>
            </a:r>
            <a:r>
              <a:rPr lang="zh-CN" altLang="zh-CN" sz="1600" dirty="0"/>
              <a:t>年</a:t>
            </a:r>
            <a:r>
              <a:rPr lang="en-US" altLang="zh-CN" sz="1600" dirty="0"/>
              <a:t>4</a:t>
            </a:r>
            <a:r>
              <a:rPr lang="zh-CN" altLang="zh-CN" sz="1600" dirty="0"/>
              <a:t>月下发《关于开展科研经费管理自查自纠工作的通知》（重大校〔</a:t>
            </a:r>
            <a:r>
              <a:rPr lang="en-US" altLang="zh-CN" sz="1600" dirty="0"/>
              <a:t>2013</a:t>
            </a:r>
            <a:r>
              <a:rPr lang="zh-CN" altLang="zh-CN" sz="1600" dirty="0"/>
              <a:t>〕</a:t>
            </a:r>
            <a:r>
              <a:rPr lang="en-US" altLang="zh-CN" sz="1600" dirty="0"/>
              <a:t>89</a:t>
            </a:r>
            <a:r>
              <a:rPr lang="zh-CN" altLang="zh-CN" sz="1600" dirty="0"/>
              <a:t>号），正式启动科研经费自查工作</a:t>
            </a:r>
          </a:p>
        </p:txBody>
      </p:sp>
      <p:sp>
        <p:nvSpPr>
          <p:cNvPr id="11" name="TextBox 10"/>
          <p:cNvSpPr txBox="1"/>
          <p:nvPr/>
        </p:nvSpPr>
        <p:spPr>
          <a:xfrm>
            <a:off x="2267744" y="4581128"/>
            <a:ext cx="6048672"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截止</a:t>
            </a:r>
            <a:r>
              <a:rPr lang="en-US" altLang="zh-CN" sz="1600" dirty="0"/>
              <a:t>2013</a:t>
            </a:r>
            <a:r>
              <a:rPr lang="zh-CN" altLang="zh-CN" sz="1600" dirty="0"/>
              <a:t>年</a:t>
            </a:r>
            <a:r>
              <a:rPr lang="en-US" altLang="zh-CN" sz="1600" dirty="0"/>
              <a:t>4</a:t>
            </a:r>
            <a:r>
              <a:rPr lang="zh-CN" altLang="zh-CN" sz="1600" dirty="0"/>
              <a:t>月</a:t>
            </a:r>
            <a:r>
              <a:rPr lang="en-US" altLang="zh-CN" sz="1600" dirty="0"/>
              <a:t>26</a:t>
            </a:r>
            <a:r>
              <a:rPr lang="zh-CN" altLang="zh-CN" sz="1600" dirty="0"/>
              <a:t>日共收回职能部门、学院自查报告</a:t>
            </a:r>
            <a:r>
              <a:rPr lang="en-US" altLang="zh-CN" sz="1600" dirty="0"/>
              <a:t>36</a:t>
            </a:r>
            <a:r>
              <a:rPr lang="zh-CN" altLang="zh-CN" sz="1600" dirty="0"/>
              <a:t>份、项目负责人《重庆大学科研项目经费自查自纠情况表》</a:t>
            </a:r>
            <a:r>
              <a:rPr lang="en-US" altLang="zh-CN" sz="1600" dirty="0"/>
              <a:t>1179</a:t>
            </a:r>
            <a:r>
              <a:rPr lang="zh-CN" altLang="zh-CN" sz="1600" dirty="0"/>
              <a:t>份</a:t>
            </a:r>
            <a:endParaRPr lang="zh-CN" altLang="en-US" sz="1600" dirty="0"/>
          </a:p>
        </p:txBody>
      </p:sp>
      <p:sp>
        <p:nvSpPr>
          <p:cNvPr id="17" name="TextBox 16"/>
          <p:cNvSpPr txBox="1"/>
          <p:nvPr/>
        </p:nvSpPr>
        <p:spPr>
          <a:xfrm>
            <a:off x="2003082" y="2483604"/>
            <a:ext cx="2928958"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zh-CN" sz="1800" dirty="0"/>
              <a:t>正式启动自查自纠工作</a:t>
            </a:r>
          </a:p>
        </p:txBody>
      </p:sp>
      <p:sp>
        <p:nvSpPr>
          <p:cNvPr id="15" name="TextBox 14"/>
          <p:cNvSpPr txBox="1"/>
          <p:nvPr/>
        </p:nvSpPr>
        <p:spPr>
          <a:xfrm>
            <a:off x="2267744" y="3789040"/>
            <a:ext cx="5400600" cy="800219"/>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依据六个自查重点分三个层面开展自查自纠工作，由相关职能部门、学院和项目负责人分工负责自查</a:t>
            </a:r>
          </a:p>
          <a:p>
            <a:endParaRPr lang="zh-CN" altLang="en-US" dirty="0"/>
          </a:p>
        </p:txBody>
      </p:sp>
      <p:sp>
        <p:nvSpPr>
          <p:cNvPr id="7" name="TextBox 6"/>
          <p:cNvSpPr txBox="1"/>
          <p:nvPr/>
        </p:nvSpPr>
        <p:spPr>
          <a:xfrm>
            <a:off x="899592" y="1660738"/>
            <a:ext cx="4643470" cy="400110"/>
          </a:xfrm>
          <a:prstGeom prst="rect">
            <a:avLst/>
          </a:prstGeom>
          <a:noFill/>
        </p:spPr>
        <p:txBody>
          <a:bodyPr wrap="square" rtlCol="0">
            <a:spAutoFit/>
          </a:bodyPr>
          <a:lstStyle/>
          <a:p>
            <a:pPr>
              <a:buClr>
                <a:schemeClr val="accent4">
                  <a:lumMod val="60000"/>
                  <a:lumOff val="40000"/>
                </a:schemeClr>
              </a:buClr>
            </a:pPr>
            <a:r>
              <a:rPr lang="zh-CN" altLang="en-US" sz="2000" dirty="0" smtClean="0">
                <a:latin typeface="黑体" pitchFamily="2" charset="-122"/>
                <a:ea typeface="黑体" pitchFamily="2" charset="-122"/>
              </a:rPr>
              <a:t>（一）工</a:t>
            </a:r>
            <a:r>
              <a:rPr lang="zh-CN" altLang="en-US" sz="2000" dirty="0">
                <a:latin typeface="黑体" pitchFamily="2" charset="-122"/>
                <a:ea typeface="黑体" pitchFamily="2" charset="-122"/>
              </a:rPr>
              <a:t>作内容</a:t>
            </a:r>
          </a:p>
        </p:txBody>
      </p:sp>
      <p:sp>
        <p:nvSpPr>
          <p:cNvPr id="8" name="TextBox 7"/>
          <p:cNvSpPr txBox="1"/>
          <p:nvPr/>
        </p:nvSpPr>
        <p:spPr>
          <a:xfrm>
            <a:off x="8532440" y="6597352"/>
            <a:ext cx="611560" cy="307777"/>
          </a:xfrm>
          <a:prstGeom prst="rect">
            <a:avLst/>
          </a:prstGeom>
          <a:noFill/>
        </p:spPr>
        <p:txBody>
          <a:bodyPr wrap="square" rtlCol="0">
            <a:spAutoFit/>
          </a:bodyPr>
          <a:lstStyle/>
          <a:p>
            <a:r>
              <a:rPr lang="en-US" altLang="zh-CN" dirty="0" smtClean="0"/>
              <a:t>18</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214414" y="1385888"/>
            <a:ext cx="5013770" cy="400110"/>
          </a:xfrm>
          <a:prstGeom prst="rect">
            <a:avLst/>
          </a:prstGeom>
          <a:noFill/>
        </p:spPr>
        <p:txBody>
          <a:bodyPr wrap="square" rtlCol="0">
            <a:spAutoFit/>
          </a:bodyPr>
          <a:lstStyle/>
          <a:p>
            <a:pPr>
              <a:buClr>
                <a:schemeClr val="accent4">
                  <a:lumMod val="60000"/>
                  <a:lumOff val="40000"/>
                </a:schemeClr>
              </a:buClr>
            </a:pPr>
            <a:r>
              <a:rPr lang="zh-CN" altLang="en-US" sz="2000" dirty="0">
                <a:latin typeface="黑体" pitchFamily="2" charset="-122"/>
                <a:ea typeface="黑体" pitchFamily="2" charset="-122"/>
              </a:rPr>
              <a:t>（二）自查发现的</a:t>
            </a:r>
            <a:r>
              <a:rPr lang="zh-CN" altLang="en-US" sz="2000" dirty="0" smtClean="0">
                <a:latin typeface="黑体" pitchFamily="2" charset="-122"/>
                <a:ea typeface="黑体" pitchFamily="2" charset="-122"/>
              </a:rPr>
              <a:t>主要问题</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第一阶段）</a:t>
            </a:r>
            <a:endParaRPr lang="zh-CN" altLang="en-US" sz="2000" dirty="0">
              <a:latin typeface="黑体" pitchFamily="2" charset="-122"/>
              <a:ea typeface="黑体" pitchFamily="2" charset="-122"/>
            </a:endParaRPr>
          </a:p>
        </p:txBody>
      </p:sp>
      <p:sp>
        <p:nvSpPr>
          <p:cNvPr id="10" name="TextBox 9"/>
          <p:cNvSpPr txBox="1"/>
          <p:nvPr/>
        </p:nvSpPr>
        <p:spPr>
          <a:xfrm>
            <a:off x="2339752" y="5085184"/>
            <a:ext cx="5209770"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smtClean="0"/>
              <a:t>报销</a:t>
            </a:r>
            <a:r>
              <a:rPr lang="zh-CN" altLang="zh-CN" sz="1600" dirty="0" smtClean="0"/>
              <a:t>非</a:t>
            </a:r>
            <a:r>
              <a:rPr lang="zh-CN" altLang="zh-CN" sz="1600" dirty="0"/>
              <a:t>课题组成员差旅费和</a:t>
            </a:r>
            <a:r>
              <a:rPr lang="zh-CN" altLang="zh-CN" sz="1600" dirty="0" smtClean="0"/>
              <a:t>劳务费</a:t>
            </a:r>
            <a:r>
              <a:rPr lang="zh-CN" altLang="en-US" sz="1600" dirty="0" smtClean="0"/>
              <a:t>，使用虚</a:t>
            </a:r>
            <a:r>
              <a:rPr lang="zh-CN" altLang="zh-CN" sz="1600" dirty="0" smtClean="0"/>
              <a:t>假发票</a:t>
            </a:r>
            <a:r>
              <a:rPr lang="zh-CN" altLang="zh-CN" sz="1600" dirty="0"/>
              <a:t>等</a:t>
            </a:r>
          </a:p>
        </p:txBody>
      </p:sp>
      <p:sp>
        <p:nvSpPr>
          <p:cNvPr id="12" name="TextBox 11"/>
          <p:cNvSpPr txBox="1"/>
          <p:nvPr/>
        </p:nvSpPr>
        <p:spPr>
          <a:xfrm>
            <a:off x="2285984" y="2643182"/>
            <a:ext cx="3143272"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相关制度有待进一步完善</a:t>
            </a:r>
            <a:endParaRPr lang="zh-CN" altLang="en-US" sz="1600" dirty="0"/>
          </a:p>
        </p:txBody>
      </p:sp>
      <p:sp>
        <p:nvSpPr>
          <p:cNvPr id="14" name="TextBox 13"/>
          <p:cNvSpPr txBox="1"/>
          <p:nvPr/>
        </p:nvSpPr>
        <p:spPr>
          <a:xfrm>
            <a:off x="1643042" y="2143116"/>
            <a:ext cx="2000264"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zh-CN" sz="1800" dirty="0"/>
              <a:t>学校管理方面</a:t>
            </a:r>
            <a:endParaRPr lang="zh-CN" altLang="en-US" sz="1800" dirty="0"/>
          </a:p>
        </p:txBody>
      </p:sp>
      <p:sp>
        <p:nvSpPr>
          <p:cNvPr id="17" name="TextBox 16"/>
          <p:cNvSpPr txBox="1"/>
          <p:nvPr/>
        </p:nvSpPr>
        <p:spPr>
          <a:xfrm>
            <a:off x="1714480" y="4572008"/>
            <a:ext cx="1857388"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zh-CN" sz="1800" dirty="0"/>
              <a:t>经费使用方面</a:t>
            </a:r>
          </a:p>
        </p:txBody>
      </p:sp>
      <p:sp>
        <p:nvSpPr>
          <p:cNvPr id="19" name="TextBox 18"/>
          <p:cNvSpPr txBox="1"/>
          <p:nvPr/>
        </p:nvSpPr>
        <p:spPr>
          <a:xfrm>
            <a:off x="2285984" y="3071810"/>
            <a:ext cx="5000660"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日常科研经费报销主要是审核票据的合法性，难以做到对科研经费的精细化管理</a:t>
            </a:r>
            <a:endParaRPr lang="zh-CN" altLang="en-US" sz="1600" dirty="0"/>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19</a:t>
            </a:r>
            <a:endParaRPr lang="zh-CN" altLang="en-US" dirty="0"/>
          </a:p>
        </p:txBody>
      </p:sp>
      <p:sp>
        <p:nvSpPr>
          <p:cNvPr id="13" name="TextBox 12"/>
          <p:cNvSpPr txBox="1"/>
          <p:nvPr/>
        </p:nvSpPr>
        <p:spPr>
          <a:xfrm>
            <a:off x="2339752" y="5517232"/>
            <a:ext cx="5209770"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smtClean="0"/>
              <a:t>尽管自查已经一年多，但部分项目负责人不够重视、不够深入，可能造成后患</a:t>
            </a:r>
            <a:r>
              <a:rPr lang="zh-CN" altLang="en-US" sz="1600" dirty="0"/>
              <a:t>和</a:t>
            </a:r>
            <a:r>
              <a:rPr lang="zh-CN" altLang="en-US" sz="1600" dirty="0" smtClean="0"/>
              <a:t>影响</a:t>
            </a:r>
            <a:endParaRPr lang="zh-CN" altLang="zh-CN" sz="1600" dirty="0"/>
          </a:p>
        </p:txBody>
      </p:sp>
    </p:spTree>
  </p:cSld>
  <p:clrMapOvr>
    <a:masterClrMapping/>
  </p:clrMapOvr>
  <p:transition advTm="23291">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071538" y="1671568"/>
            <a:ext cx="4643470" cy="400110"/>
          </a:xfrm>
          <a:prstGeom prst="rect">
            <a:avLst/>
          </a:prstGeom>
          <a:noFill/>
        </p:spPr>
        <p:txBody>
          <a:bodyPr wrap="square" rtlCol="0">
            <a:spAutoFit/>
          </a:bodyPr>
          <a:lstStyle/>
          <a:p>
            <a:pPr>
              <a:buClr>
                <a:schemeClr val="accent4">
                  <a:lumMod val="60000"/>
                  <a:lumOff val="40000"/>
                </a:schemeClr>
              </a:buClr>
            </a:pPr>
            <a:r>
              <a:rPr lang="zh-CN" altLang="en-US" sz="2000" dirty="0">
                <a:latin typeface="黑体" pitchFamily="2" charset="-122"/>
                <a:ea typeface="黑体" pitchFamily="2" charset="-122"/>
              </a:rPr>
              <a:t>（三）整改措施</a:t>
            </a:r>
          </a:p>
        </p:txBody>
      </p:sp>
      <p:sp>
        <p:nvSpPr>
          <p:cNvPr id="10" name="TextBox 9"/>
          <p:cNvSpPr txBox="1"/>
          <p:nvPr/>
        </p:nvSpPr>
        <p:spPr>
          <a:xfrm>
            <a:off x="1785918" y="5429264"/>
            <a:ext cx="5643602"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由项目负责人申请，</a:t>
            </a:r>
            <a:r>
              <a:rPr lang="zh-CN" altLang="zh-CN" sz="1600" dirty="0" smtClean="0"/>
              <a:t>采用</a:t>
            </a:r>
            <a:r>
              <a:rPr lang="zh-CN" altLang="en-US" sz="1600" dirty="0" smtClean="0"/>
              <a:t>提供有关情况说明、</a:t>
            </a:r>
            <a:r>
              <a:rPr lang="zh-CN" altLang="zh-CN" sz="1600" dirty="0" smtClean="0"/>
              <a:t>调</a:t>
            </a:r>
            <a:r>
              <a:rPr lang="zh-CN" altLang="zh-CN" sz="1600" dirty="0"/>
              <a:t>账、交回现金等方式整改</a:t>
            </a:r>
          </a:p>
        </p:txBody>
      </p:sp>
      <p:sp>
        <p:nvSpPr>
          <p:cNvPr id="14" name="TextBox 13"/>
          <p:cNvSpPr txBox="1"/>
          <p:nvPr/>
        </p:nvSpPr>
        <p:spPr>
          <a:xfrm>
            <a:off x="1528753" y="2071678"/>
            <a:ext cx="4857784"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en-US" sz="1800" dirty="0" smtClean="0"/>
              <a:t>制定并</a:t>
            </a:r>
            <a:r>
              <a:rPr lang="zh-CN" altLang="en-US" sz="1800" dirty="0"/>
              <a:t>出台相关管理办法</a:t>
            </a:r>
          </a:p>
        </p:txBody>
      </p:sp>
      <p:sp>
        <p:nvSpPr>
          <p:cNvPr id="17" name="TextBox 16"/>
          <p:cNvSpPr txBox="1"/>
          <p:nvPr/>
        </p:nvSpPr>
        <p:spPr>
          <a:xfrm>
            <a:off x="1657328" y="4857760"/>
            <a:ext cx="2271730" cy="369332"/>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en-US" sz="1800" dirty="0"/>
              <a:t>其他措施</a:t>
            </a:r>
            <a:endParaRPr lang="zh-CN" altLang="zh-CN" sz="1800" dirty="0"/>
          </a:p>
        </p:txBody>
      </p:sp>
      <p:sp>
        <p:nvSpPr>
          <p:cNvPr id="13" name="右箭头 12"/>
          <p:cNvSpPr/>
          <p:nvPr/>
        </p:nvSpPr>
        <p:spPr>
          <a:xfrm>
            <a:off x="2285984" y="342900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1678414" y="2636912"/>
            <a:ext cx="7358082" cy="187220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Clr>
                <a:srgbClr val="FF6600"/>
              </a:buClr>
              <a:buFont typeface="Wingdings" pitchFamily="2" charset="2"/>
              <a:buChar char="l"/>
            </a:pPr>
            <a:r>
              <a:rPr lang="zh-CN" altLang="zh-CN" sz="1600" dirty="0" smtClean="0">
                <a:solidFill>
                  <a:schemeClr val="bg1"/>
                </a:solidFill>
                <a:latin typeface="宋体" pitchFamily="2" charset="-122"/>
                <a:ea typeface="宋体" pitchFamily="2" charset="-122"/>
              </a:rPr>
              <a:t>《重庆大学科研经费管理办法》</a:t>
            </a:r>
            <a:r>
              <a:rPr lang="zh-CN" altLang="en-US" sz="1600" dirty="0" smtClean="0">
                <a:solidFill>
                  <a:schemeClr val="bg1"/>
                </a:solidFill>
                <a:latin typeface="宋体" pitchFamily="2" charset="-122"/>
                <a:ea typeface="宋体" pitchFamily="2" charset="-122"/>
              </a:rPr>
              <a:t>（</a:t>
            </a:r>
            <a:r>
              <a:rPr lang="zh-CN" altLang="zh-CN" sz="1600" dirty="0" smtClean="0"/>
              <a:t>重大校〔</a:t>
            </a:r>
            <a:r>
              <a:rPr lang="en-US" altLang="zh-CN" sz="1600" dirty="0" smtClean="0"/>
              <a:t>2013</a:t>
            </a:r>
            <a:r>
              <a:rPr lang="zh-CN" altLang="zh-CN" sz="1600" dirty="0" smtClean="0"/>
              <a:t>〕</a:t>
            </a:r>
            <a:r>
              <a:rPr lang="en-US" altLang="zh-CN" sz="1600" dirty="0" smtClean="0"/>
              <a:t>227</a:t>
            </a:r>
            <a:r>
              <a:rPr lang="zh-CN" altLang="zh-CN" sz="1600" dirty="0" smtClean="0"/>
              <a:t>号</a:t>
            </a:r>
            <a:r>
              <a:rPr lang="zh-CN" altLang="en-US" sz="1600" dirty="0" smtClean="0"/>
              <a:t>）</a:t>
            </a:r>
            <a:endParaRPr lang="en-US" altLang="zh-CN" sz="1600" dirty="0" smtClean="0">
              <a:solidFill>
                <a:schemeClr val="bg1"/>
              </a:solidFill>
              <a:latin typeface="宋体" pitchFamily="2" charset="-122"/>
              <a:ea typeface="宋体" pitchFamily="2" charset="-122"/>
            </a:endParaRPr>
          </a:p>
          <a:p>
            <a:pPr>
              <a:lnSpc>
                <a:spcPct val="150000"/>
              </a:lnSpc>
              <a:buClr>
                <a:srgbClr val="FF6600"/>
              </a:buClr>
              <a:buFont typeface="Wingdings" pitchFamily="2" charset="2"/>
              <a:buChar char="l"/>
            </a:pPr>
            <a:r>
              <a:rPr lang="zh-CN" altLang="zh-CN" sz="1600" dirty="0" smtClean="0">
                <a:solidFill>
                  <a:schemeClr val="bg1"/>
                </a:solidFill>
                <a:latin typeface="宋体" pitchFamily="2" charset="-122"/>
                <a:ea typeface="宋体" pitchFamily="2" charset="-122"/>
              </a:rPr>
              <a:t>《重庆大学科研课题间接费用管理办法（试行）》</a:t>
            </a:r>
            <a:r>
              <a:rPr lang="zh-CN" altLang="en-US" sz="1600" dirty="0" smtClean="0">
                <a:solidFill>
                  <a:schemeClr val="bg1"/>
                </a:solidFill>
                <a:latin typeface="宋体" pitchFamily="2" charset="-122"/>
                <a:ea typeface="宋体" pitchFamily="2" charset="-122"/>
              </a:rPr>
              <a:t>（</a:t>
            </a:r>
            <a:r>
              <a:rPr lang="zh-CN" altLang="zh-CN" sz="1600" dirty="0" smtClean="0"/>
              <a:t>重</a:t>
            </a:r>
            <a:r>
              <a:rPr lang="zh-CN" altLang="zh-CN" sz="1600" dirty="0"/>
              <a:t>大校〔</a:t>
            </a:r>
            <a:r>
              <a:rPr lang="en-US" altLang="zh-CN" sz="1600" dirty="0"/>
              <a:t>2013</a:t>
            </a:r>
            <a:r>
              <a:rPr lang="zh-CN" altLang="zh-CN" sz="1600" dirty="0"/>
              <a:t>〕</a:t>
            </a:r>
            <a:r>
              <a:rPr lang="en-US" altLang="zh-CN" sz="1600" dirty="0"/>
              <a:t>121</a:t>
            </a:r>
            <a:r>
              <a:rPr lang="zh-CN" altLang="zh-CN" sz="1600" dirty="0" smtClean="0"/>
              <a:t>号</a:t>
            </a:r>
            <a:r>
              <a:rPr lang="zh-CN" altLang="en-US" sz="1600" dirty="0" smtClean="0"/>
              <a:t>）</a:t>
            </a:r>
            <a:endParaRPr lang="en-US" altLang="zh-CN" sz="1600" dirty="0" smtClean="0">
              <a:solidFill>
                <a:schemeClr val="bg1"/>
              </a:solidFill>
              <a:latin typeface="宋体" pitchFamily="2" charset="-122"/>
              <a:ea typeface="宋体" pitchFamily="2" charset="-122"/>
            </a:endParaRPr>
          </a:p>
          <a:p>
            <a:pPr>
              <a:lnSpc>
                <a:spcPct val="150000"/>
              </a:lnSpc>
              <a:buClr>
                <a:srgbClr val="FF6600"/>
              </a:buClr>
              <a:buFont typeface="Wingdings" pitchFamily="2" charset="2"/>
              <a:buChar char="l"/>
            </a:pPr>
            <a:r>
              <a:rPr lang="zh-CN" altLang="zh-CN" sz="1600" dirty="0" smtClean="0">
                <a:solidFill>
                  <a:schemeClr val="bg1"/>
                </a:solidFill>
                <a:latin typeface="宋体" pitchFamily="2" charset="-122"/>
                <a:ea typeface="宋体" pitchFamily="2" charset="-122"/>
              </a:rPr>
              <a:t>《重庆大学科研课题间接费用实施细则（试行）》</a:t>
            </a:r>
            <a:r>
              <a:rPr lang="zh-CN" altLang="en-US" sz="1600" dirty="0" smtClean="0">
                <a:solidFill>
                  <a:schemeClr val="bg1"/>
                </a:solidFill>
                <a:latin typeface="宋体" pitchFamily="2" charset="-122"/>
                <a:ea typeface="宋体" pitchFamily="2" charset="-122"/>
              </a:rPr>
              <a:t>（</a:t>
            </a:r>
            <a:r>
              <a:rPr lang="zh-CN" altLang="zh-CN" sz="1600" dirty="0" smtClean="0"/>
              <a:t>重大校</a:t>
            </a:r>
            <a:r>
              <a:rPr lang="en-US" altLang="zh-CN" sz="1600" dirty="0" smtClean="0"/>
              <a:t>2013</a:t>
            </a:r>
            <a:r>
              <a:rPr lang="zh-CN" altLang="zh-CN" sz="1600" dirty="0"/>
              <a:t>〕</a:t>
            </a:r>
            <a:r>
              <a:rPr lang="en-US" altLang="zh-CN" sz="1600" dirty="0"/>
              <a:t>122</a:t>
            </a:r>
            <a:r>
              <a:rPr lang="zh-CN" altLang="zh-CN" sz="1600" dirty="0" smtClean="0"/>
              <a:t>号</a:t>
            </a:r>
            <a:r>
              <a:rPr lang="zh-CN" altLang="en-US" sz="1600" dirty="0" smtClean="0"/>
              <a:t>）</a:t>
            </a:r>
            <a:endParaRPr lang="en-US" altLang="zh-CN" sz="1600" dirty="0" smtClean="0">
              <a:solidFill>
                <a:schemeClr val="bg1"/>
              </a:solidFill>
              <a:latin typeface="宋体" pitchFamily="2" charset="-122"/>
              <a:ea typeface="宋体" pitchFamily="2" charset="-122"/>
            </a:endParaRPr>
          </a:p>
          <a:p>
            <a:pPr>
              <a:lnSpc>
                <a:spcPct val="150000"/>
              </a:lnSpc>
              <a:buClr>
                <a:srgbClr val="FF6600"/>
              </a:buClr>
              <a:buFont typeface="Wingdings" pitchFamily="2" charset="2"/>
              <a:buChar char="l"/>
            </a:pPr>
            <a:r>
              <a:rPr lang="zh-CN" altLang="zh-CN" sz="1600" dirty="0" smtClean="0">
                <a:solidFill>
                  <a:schemeClr val="bg1"/>
                </a:solidFill>
                <a:latin typeface="宋体" pitchFamily="2" charset="-122"/>
                <a:ea typeface="宋体" pitchFamily="2" charset="-122"/>
              </a:rPr>
              <a:t>《重庆大学科研课题经费预算调整规定》</a:t>
            </a:r>
            <a:r>
              <a:rPr lang="zh-CN" altLang="en-US" sz="1600" dirty="0" smtClean="0">
                <a:solidFill>
                  <a:schemeClr val="bg1"/>
                </a:solidFill>
                <a:latin typeface="宋体" pitchFamily="2" charset="-122"/>
                <a:ea typeface="宋体" pitchFamily="2" charset="-122"/>
              </a:rPr>
              <a:t>（</a:t>
            </a:r>
            <a:r>
              <a:rPr lang="zh-CN" altLang="zh-CN" sz="1600" dirty="0" smtClean="0"/>
              <a:t>重</a:t>
            </a:r>
            <a:r>
              <a:rPr lang="zh-CN" altLang="zh-CN" sz="1600" dirty="0"/>
              <a:t>大校〔</a:t>
            </a:r>
            <a:r>
              <a:rPr lang="en-US" altLang="zh-CN" sz="1600" dirty="0"/>
              <a:t>2013</a:t>
            </a:r>
            <a:r>
              <a:rPr lang="zh-CN" altLang="zh-CN" sz="1600" dirty="0"/>
              <a:t>〕</a:t>
            </a:r>
            <a:r>
              <a:rPr lang="en-US" altLang="zh-CN" sz="1600" dirty="0"/>
              <a:t>228</a:t>
            </a:r>
            <a:r>
              <a:rPr lang="zh-CN" altLang="zh-CN" sz="1600" dirty="0" smtClean="0"/>
              <a:t>号</a:t>
            </a:r>
            <a:r>
              <a:rPr lang="zh-CN" altLang="en-US" sz="1600" dirty="0" smtClean="0"/>
              <a:t>）</a:t>
            </a:r>
            <a:endParaRPr lang="zh-CN" altLang="en-US" sz="1600" dirty="0">
              <a:solidFill>
                <a:schemeClr val="bg1"/>
              </a:solidFill>
              <a:latin typeface="宋体" pitchFamily="2" charset="-122"/>
              <a:ea typeface="宋体" pitchFamily="2" charset="-122"/>
            </a:endParaRPr>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20</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2143108" y="1214422"/>
            <a:ext cx="4418197" cy="523220"/>
          </a:xfrm>
          <a:prstGeom prst="rect">
            <a:avLst/>
          </a:prstGeom>
          <a:noFill/>
          <a:ln w="9525">
            <a:noFill/>
            <a:miter lim="800000"/>
            <a:headEnd/>
            <a:tailEnd/>
          </a:ln>
        </p:spPr>
        <p:txBody>
          <a:bodyPr wrap="none">
            <a:spAutoFit/>
          </a:bodyPr>
          <a:lstStyle/>
          <a:p>
            <a:r>
              <a:rPr lang="zh-CN" altLang="en-US" sz="2800" dirty="0" smtClean="0">
                <a:latin typeface="宋体" pitchFamily="2" charset="-122"/>
              </a:rPr>
              <a:t>第二阶段：</a:t>
            </a:r>
            <a:r>
              <a:rPr lang="en-US" altLang="zh-CN" sz="2800" dirty="0" smtClean="0">
                <a:latin typeface="宋体" pitchFamily="2" charset="-122"/>
              </a:rPr>
              <a:t>2014</a:t>
            </a:r>
            <a:r>
              <a:rPr lang="zh-CN" altLang="en-US" sz="2800" dirty="0" smtClean="0">
                <a:latin typeface="宋体" pitchFamily="2" charset="-122"/>
              </a:rPr>
              <a:t>年</a:t>
            </a:r>
            <a:r>
              <a:rPr lang="en-US" altLang="zh-CN" sz="2800" dirty="0">
                <a:latin typeface="宋体" pitchFamily="2" charset="-122"/>
              </a:rPr>
              <a:t>9</a:t>
            </a:r>
            <a:r>
              <a:rPr lang="zh-CN" altLang="en-US" sz="2800" dirty="0" smtClean="0">
                <a:latin typeface="宋体" pitchFamily="2" charset="-122"/>
              </a:rPr>
              <a:t>月至今</a:t>
            </a:r>
            <a:endParaRPr lang="zh-CN" altLang="zh-CN" sz="2800" dirty="0">
              <a:latin typeface="宋体" pitchFamily="2" charset="-122"/>
            </a:endParaRPr>
          </a:p>
        </p:txBody>
      </p:sp>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357290" y="2420888"/>
            <a:ext cx="7679206"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en-US" sz="2000" dirty="0" smtClean="0">
                <a:latin typeface="黑体" pitchFamily="2" charset="-122"/>
                <a:ea typeface="黑体" pitchFamily="2" charset="-122"/>
              </a:rPr>
              <a:t>成立工作小组</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迎接</a:t>
            </a:r>
            <a:r>
              <a:rPr lang="en-US" altLang="zh-CN" sz="2000" dirty="0">
                <a:latin typeface="黑体" pitchFamily="2" charset="-122"/>
                <a:ea typeface="黑体" pitchFamily="2" charset="-122"/>
              </a:rPr>
              <a:t>10</a:t>
            </a:r>
            <a:r>
              <a:rPr lang="zh-CN" altLang="en-US" sz="2000" dirty="0">
                <a:latin typeface="黑体" pitchFamily="2" charset="-122"/>
                <a:ea typeface="黑体" pitchFamily="2" charset="-122"/>
              </a:rPr>
              <a:t>月中旬</a:t>
            </a:r>
            <a:r>
              <a:rPr lang="zh-CN" altLang="en-US" sz="2000" dirty="0" smtClean="0">
                <a:latin typeface="黑体" pitchFamily="2" charset="-122"/>
                <a:ea typeface="黑体" pitchFamily="2" charset="-122"/>
              </a:rPr>
              <a:t>教育部科研经费专项检查组驻校检查）</a:t>
            </a:r>
            <a:endParaRPr lang="zh-CN" altLang="en-US" sz="2000" dirty="0">
              <a:latin typeface="黑体" pitchFamily="2" charset="-122"/>
              <a:ea typeface="黑体" pitchFamily="2" charset="-122"/>
            </a:endParaRPr>
          </a:p>
        </p:txBody>
      </p:sp>
      <p:sp>
        <p:nvSpPr>
          <p:cNvPr id="10" name="TextBox 9"/>
          <p:cNvSpPr txBox="1"/>
          <p:nvPr/>
        </p:nvSpPr>
        <p:spPr>
          <a:xfrm>
            <a:off x="2114534" y="2924944"/>
            <a:ext cx="6286544"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latin typeface="宋体" pitchFamily="2" charset="-122"/>
              </a:rPr>
              <a:t>由财务处、科技处、社科处、审计处各抽调</a:t>
            </a:r>
            <a:r>
              <a:rPr lang="en-US" altLang="zh-CN" sz="1600" dirty="0">
                <a:latin typeface="宋体" pitchFamily="2" charset="-122"/>
              </a:rPr>
              <a:t>2</a:t>
            </a:r>
            <a:r>
              <a:rPr lang="zh-CN" altLang="zh-CN" sz="1600" dirty="0">
                <a:latin typeface="宋体" pitchFamily="2" charset="-122"/>
              </a:rPr>
              <a:t>名工作人员成立自查自纠工作小组，协助项目负责人继续深入开展自查自纠</a:t>
            </a:r>
            <a:endParaRPr lang="zh-CN" altLang="en-US" sz="1600" dirty="0">
              <a:latin typeface="宋体" pitchFamily="2" charset="-122"/>
            </a:endParaRPr>
          </a:p>
        </p:txBody>
      </p:sp>
      <p:sp>
        <p:nvSpPr>
          <p:cNvPr id="13" name="TextBox 12"/>
          <p:cNvSpPr txBox="1"/>
          <p:nvPr/>
        </p:nvSpPr>
        <p:spPr>
          <a:xfrm>
            <a:off x="1357290" y="3892986"/>
            <a:ext cx="4000528"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en-US" sz="2000" dirty="0">
                <a:latin typeface="黑体" pitchFamily="2" charset="-122"/>
                <a:ea typeface="黑体" pitchFamily="2" charset="-122"/>
              </a:rPr>
              <a:t>检查内容：</a:t>
            </a:r>
          </a:p>
        </p:txBody>
      </p:sp>
      <p:sp>
        <p:nvSpPr>
          <p:cNvPr id="3" name="圆角矩形 2"/>
          <p:cNvSpPr/>
          <p:nvPr/>
        </p:nvSpPr>
        <p:spPr>
          <a:xfrm>
            <a:off x="2031752" y="4293096"/>
            <a:ext cx="5996280" cy="2088232"/>
          </a:xfrm>
          <a:prstGeom prst="roundRect">
            <a:avLst/>
          </a:prstGeom>
          <a:ln>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spcBef>
                <a:spcPts val="600"/>
              </a:spcBef>
              <a:spcAft>
                <a:spcPts val="600"/>
              </a:spcAft>
              <a:buClr>
                <a:srgbClr val="FF6600"/>
              </a:buClr>
              <a:buFont typeface="Wingdings" pitchFamily="2" charset="2"/>
              <a:buChar char="l"/>
            </a:pPr>
            <a:r>
              <a:rPr lang="zh-CN" altLang="en-US" sz="1600" dirty="0">
                <a:solidFill>
                  <a:schemeClr val="tx1"/>
                </a:solidFill>
                <a:latin typeface="宋体" pitchFamily="2" charset="-122"/>
                <a:ea typeface="宋体" pitchFamily="2" charset="-122"/>
              </a:rPr>
              <a:t>检查</a:t>
            </a:r>
            <a:r>
              <a:rPr lang="en-US" altLang="zh-CN" sz="1600" dirty="0">
                <a:solidFill>
                  <a:schemeClr val="tx1"/>
                </a:solidFill>
                <a:latin typeface="宋体" pitchFamily="2" charset="-122"/>
                <a:ea typeface="宋体" pitchFamily="2" charset="-122"/>
              </a:rPr>
              <a:t>2011</a:t>
            </a:r>
            <a:r>
              <a:rPr lang="zh-CN" altLang="en-US" sz="1600" dirty="0">
                <a:solidFill>
                  <a:schemeClr val="tx1"/>
                </a:solidFill>
                <a:latin typeface="宋体" pitchFamily="2" charset="-122"/>
                <a:ea typeface="宋体" pitchFamily="2" charset="-122"/>
              </a:rPr>
              <a:t>年以来学校承担的科研项目及其经费使用管理情况，执行国家政策规定情况，制度建设和制度执行</a:t>
            </a:r>
            <a:r>
              <a:rPr lang="zh-CN" altLang="en-US" sz="1600" dirty="0" smtClean="0">
                <a:solidFill>
                  <a:schemeClr val="tx1"/>
                </a:solidFill>
                <a:latin typeface="宋体" pitchFamily="2" charset="-122"/>
                <a:ea typeface="宋体" pitchFamily="2" charset="-122"/>
              </a:rPr>
              <a:t>情况</a:t>
            </a:r>
            <a:endParaRPr lang="en-US" altLang="zh-CN" sz="1600" dirty="0" smtClean="0">
              <a:solidFill>
                <a:schemeClr val="tx1"/>
              </a:solidFill>
              <a:latin typeface="宋体" pitchFamily="2" charset="-122"/>
              <a:ea typeface="宋体" pitchFamily="2" charset="-122"/>
            </a:endParaRPr>
          </a:p>
          <a:p>
            <a:pPr marL="285750" indent="-285750">
              <a:spcBef>
                <a:spcPts val="600"/>
              </a:spcBef>
              <a:spcAft>
                <a:spcPts val="600"/>
              </a:spcAft>
              <a:buClr>
                <a:srgbClr val="FF6600"/>
              </a:buClr>
              <a:buFont typeface="Wingdings" pitchFamily="2" charset="2"/>
              <a:buChar char="l"/>
            </a:pPr>
            <a:r>
              <a:rPr lang="zh-CN" altLang="en-US" sz="1600" dirty="0" smtClean="0">
                <a:solidFill>
                  <a:schemeClr val="tx1"/>
                </a:solidFill>
                <a:latin typeface="宋体" pitchFamily="2" charset="-122"/>
                <a:ea typeface="宋体" pitchFamily="2" charset="-122"/>
              </a:rPr>
              <a:t>重点抽查校领导、职能部门负责人、院系负责人的科研项目和重大科研项目</a:t>
            </a:r>
            <a:endParaRPr lang="en-US" altLang="zh-CN" sz="1600" dirty="0" smtClean="0">
              <a:solidFill>
                <a:schemeClr val="tx1"/>
              </a:solidFill>
              <a:latin typeface="宋体" pitchFamily="2" charset="-122"/>
              <a:ea typeface="宋体" pitchFamily="2" charset="-122"/>
            </a:endParaRPr>
          </a:p>
          <a:p>
            <a:pPr marL="285750" indent="-285750">
              <a:spcBef>
                <a:spcPts val="600"/>
              </a:spcBef>
              <a:spcAft>
                <a:spcPts val="600"/>
              </a:spcAft>
              <a:buClr>
                <a:srgbClr val="FF6600"/>
              </a:buClr>
              <a:buFont typeface="Wingdings" pitchFamily="2" charset="2"/>
              <a:buChar char="l"/>
            </a:pPr>
            <a:r>
              <a:rPr lang="zh-CN" altLang="en-US" sz="1600" dirty="0">
                <a:solidFill>
                  <a:schemeClr val="tx1"/>
                </a:solidFill>
                <a:latin typeface="宋体" pitchFamily="2" charset="-122"/>
                <a:ea typeface="宋体" pitchFamily="2" charset="-122"/>
              </a:rPr>
              <a:t>所</a:t>
            </a:r>
            <a:r>
              <a:rPr lang="zh-CN" altLang="en-US" sz="1600" dirty="0" smtClean="0">
                <a:solidFill>
                  <a:schemeClr val="tx1"/>
                </a:solidFill>
                <a:latin typeface="宋体" pitchFamily="2" charset="-122"/>
                <a:ea typeface="宋体" pitchFamily="2" charset="-122"/>
              </a:rPr>
              <a:t>填表格涵盖学校科研经费全面管理情况</a:t>
            </a:r>
            <a:r>
              <a:rPr lang="en-US" altLang="zh-CN" sz="1600" dirty="0" smtClean="0">
                <a:solidFill>
                  <a:schemeClr val="tx1"/>
                </a:solidFill>
                <a:latin typeface="宋体" pitchFamily="2" charset="-122"/>
                <a:ea typeface="宋体" pitchFamily="2" charset="-122"/>
              </a:rPr>
              <a:t>(</a:t>
            </a:r>
            <a:r>
              <a:rPr lang="zh-CN" altLang="en-US" sz="1600" dirty="0" smtClean="0">
                <a:solidFill>
                  <a:schemeClr val="tx1"/>
                </a:solidFill>
                <a:latin typeface="宋体" pitchFamily="2" charset="-122"/>
                <a:ea typeface="宋体" pitchFamily="2" charset="-122"/>
              </a:rPr>
              <a:t>涉及</a:t>
            </a:r>
            <a:r>
              <a:rPr lang="en-US" altLang="zh-CN" sz="1600" dirty="0" smtClean="0">
                <a:solidFill>
                  <a:schemeClr val="tx1"/>
                </a:solidFill>
                <a:latin typeface="宋体" pitchFamily="2" charset="-122"/>
                <a:ea typeface="宋体" pitchFamily="2" charset="-122"/>
              </a:rPr>
              <a:t>8</a:t>
            </a:r>
            <a:r>
              <a:rPr lang="zh-CN" altLang="en-US" sz="1600" dirty="0" smtClean="0">
                <a:solidFill>
                  <a:schemeClr val="tx1"/>
                </a:solidFill>
                <a:latin typeface="宋体" pitchFamily="2" charset="-122"/>
                <a:ea typeface="宋体" pitchFamily="2" charset="-122"/>
              </a:rPr>
              <a:t>个方面</a:t>
            </a:r>
            <a:r>
              <a:rPr lang="en-US" altLang="zh-CN" sz="1600" dirty="0" smtClean="0">
                <a:solidFill>
                  <a:schemeClr val="tx1"/>
                </a:solidFill>
                <a:latin typeface="宋体" pitchFamily="2" charset="-122"/>
                <a:ea typeface="宋体" pitchFamily="2" charset="-122"/>
              </a:rPr>
              <a:t>57</a:t>
            </a:r>
            <a:r>
              <a:rPr lang="zh-CN" altLang="en-US" sz="1600" dirty="0" smtClean="0">
                <a:solidFill>
                  <a:schemeClr val="tx1"/>
                </a:solidFill>
                <a:latin typeface="宋体" pitchFamily="2" charset="-122"/>
                <a:ea typeface="宋体" pitchFamily="2" charset="-122"/>
              </a:rPr>
              <a:t>项检查内容）</a:t>
            </a:r>
            <a:endParaRPr lang="zh-CN" altLang="zh-CN" sz="1600" dirty="0">
              <a:solidFill>
                <a:schemeClr val="tx1"/>
              </a:solidFill>
              <a:latin typeface="宋体" pitchFamily="2" charset="-122"/>
              <a:ea typeface="宋体" pitchFamily="2" charset="-122"/>
            </a:endParaRPr>
          </a:p>
          <a:p>
            <a:pPr>
              <a:buClr>
                <a:srgbClr val="FF6600"/>
              </a:buClr>
            </a:pPr>
            <a:endParaRPr lang="zh-CN" altLang="en-US" sz="1600" dirty="0">
              <a:solidFill>
                <a:schemeClr val="tx1"/>
              </a:solidFill>
              <a:latin typeface="宋体" pitchFamily="2" charset="-122"/>
              <a:ea typeface="宋体" pitchFamily="2" charset="-122"/>
            </a:endParaRPr>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21</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2143108" y="1214422"/>
            <a:ext cx="4418197" cy="523220"/>
          </a:xfrm>
          <a:prstGeom prst="rect">
            <a:avLst/>
          </a:prstGeom>
          <a:noFill/>
          <a:ln w="9525">
            <a:noFill/>
            <a:miter lim="800000"/>
            <a:headEnd/>
            <a:tailEnd/>
          </a:ln>
        </p:spPr>
        <p:txBody>
          <a:bodyPr wrap="none">
            <a:spAutoFit/>
          </a:bodyPr>
          <a:lstStyle/>
          <a:p>
            <a:r>
              <a:rPr lang="zh-CN" altLang="en-US" sz="2800" dirty="0" smtClean="0">
                <a:latin typeface="宋体" pitchFamily="2" charset="-122"/>
              </a:rPr>
              <a:t>第二阶段：</a:t>
            </a:r>
            <a:r>
              <a:rPr lang="en-US" altLang="zh-CN" sz="2800" dirty="0" smtClean="0">
                <a:latin typeface="宋体" pitchFamily="2" charset="-122"/>
              </a:rPr>
              <a:t>2014</a:t>
            </a:r>
            <a:r>
              <a:rPr lang="zh-CN" altLang="en-US" sz="2800" dirty="0" smtClean="0">
                <a:latin typeface="宋体" pitchFamily="2" charset="-122"/>
              </a:rPr>
              <a:t>年</a:t>
            </a:r>
            <a:r>
              <a:rPr lang="en-US" altLang="zh-CN" sz="2800" dirty="0">
                <a:latin typeface="宋体" pitchFamily="2" charset="-122"/>
              </a:rPr>
              <a:t>9</a:t>
            </a:r>
            <a:r>
              <a:rPr lang="zh-CN" altLang="en-US" sz="2800" dirty="0" smtClean="0">
                <a:latin typeface="宋体" pitchFamily="2" charset="-122"/>
              </a:rPr>
              <a:t>月至今</a:t>
            </a:r>
            <a:endParaRPr lang="zh-CN" altLang="zh-CN" sz="2800" dirty="0">
              <a:latin typeface="宋体" pitchFamily="2" charset="-122"/>
            </a:endParaRPr>
          </a:p>
        </p:txBody>
      </p:sp>
      <p:sp>
        <p:nvSpPr>
          <p:cNvPr id="9219" name="矩形 2"/>
          <p:cNvSpPr>
            <a:spLocks noChangeArrowheads="1"/>
          </p:cNvSpPr>
          <p:nvPr/>
        </p:nvSpPr>
        <p:spPr bwMode="auto">
          <a:xfrm>
            <a:off x="1441450" y="241300"/>
            <a:ext cx="6750566"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二、我校开展科研经费自查自纠情况</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357290" y="2524834"/>
            <a:ext cx="4643470"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en-US" sz="2000" dirty="0">
                <a:latin typeface="黑体" pitchFamily="2" charset="-122"/>
                <a:ea typeface="黑体" pitchFamily="2" charset="-122"/>
              </a:rPr>
              <a:t>发现的</a:t>
            </a:r>
            <a:r>
              <a:rPr lang="zh-CN" altLang="en-US" sz="2000" dirty="0" smtClean="0">
                <a:latin typeface="黑体" pitchFamily="2" charset="-122"/>
                <a:ea typeface="黑体" pitchFamily="2" charset="-122"/>
              </a:rPr>
              <a:t>问题</a:t>
            </a:r>
            <a:endParaRPr lang="zh-CN" altLang="en-US" sz="2000" dirty="0">
              <a:latin typeface="黑体" pitchFamily="2" charset="-122"/>
              <a:ea typeface="黑体" pitchFamily="2" charset="-122"/>
            </a:endParaRPr>
          </a:p>
        </p:txBody>
      </p:sp>
      <p:sp>
        <p:nvSpPr>
          <p:cNvPr id="11" name="TextBox 10"/>
          <p:cNvSpPr txBox="1"/>
          <p:nvPr/>
        </p:nvSpPr>
        <p:spPr>
          <a:xfrm>
            <a:off x="1400152" y="4581128"/>
            <a:ext cx="4000528"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en-US" sz="2000" dirty="0" smtClean="0">
                <a:latin typeface="黑体" pitchFamily="2" charset="-122"/>
                <a:ea typeface="黑体" pitchFamily="2" charset="-122"/>
              </a:rPr>
              <a:t>应对措施：</a:t>
            </a:r>
            <a:endParaRPr lang="zh-CN" altLang="en-US" sz="2000" dirty="0">
              <a:latin typeface="黑体" pitchFamily="2" charset="-122"/>
              <a:ea typeface="黑体" pitchFamily="2" charset="-122"/>
            </a:endParaRPr>
          </a:p>
        </p:txBody>
      </p:sp>
      <p:sp>
        <p:nvSpPr>
          <p:cNvPr id="12" name="TextBox 11"/>
          <p:cNvSpPr txBox="1"/>
          <p:nvPr/>
        </p:nvSpPr>
        <p:spPr>
          <a:xfrm>
            <a:off x="2095720" y="3060249"/>
            <a:ext cx="5328592"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smtClean="0">
                <a:latin typeface="宋体" pitchFamily="2" charset="-122"/>
              </a:rPr>
              <a:t>主要集中在</a:t>
            </a:r>
            <a:r>
              <a:rPr lang="zh-CN" altLang="zh-CN" sz="1600" dirty="0" smtClean="0">
                <a:latin typeface="宋体" pitchFamily="2" charset="-122"/>
              </a:rPr>
              <a:t>差旅费</a:t>
            </a:r>
            <a:r>
              <a:rPr lang="zh-CN" altLang="zh-CN" sz="1600" dirty="0">
                <a:latin typeface="宋体" pitchFamily="2" charset="-122"/>
              </a:rPr>
              <a:t>、材料费、假发票、人员经费发放及外协</a:t>
            </a:r>
            <a:r>
              <a:rPr lang="zh-CN" altLang="zh-CN" sz="1600" dirty="0" smtClean="0">
                <a:latin typeface="宋体" pitchFamily="2" charset="-122"/>
              </a:rPr>
              <a:t>经费等</a:t>
            </a:r>
            <a:r>
              <a:rPr lang="zh-CN" altLang="en-US" sz="1600" dirty="0" smtClean="0">
                <a:latin typeface="宋体" pitchFamily="2" charset="-122"/>
              </a:rPr>
              <a:t>十六个方面</a:t>
            </a:r>
            <a:endParaRPr lang="zh-CN" altLang="zh-CN" sz="1600" dirty="0">
              <a:latin typeface="宋体" pitchFamily="2" charset="-122"/>
            </a:endParaRPr>
          </a:p>
        </p:txBody>
      </p:sp>
      <p:sp>
        <p:nvSpPr>
          <p:cNvPr id="2" name="TextBox 1"/>
          <p:cNvSpPr txBox="1"/>
          <p:nvPr/>
        </p:nvSpPr>
        <p:spPr>
          <a:xfrm>
            <a:off x="2145312" y="5085184"/>
            <a:ext cx="5667048" cy="800219"/>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a:latin typeface="宋体" pitchFamily="2" charset="-122"/>
              </a:rPr>
              <a:t>工作小组将发现的问题通过多种方式告知项目负责人，请项目负责人</a:t>
            </a:r>
            <a:r>
              <a:rPr lang="zh-CN" altLang="en-US" sz="1600" dirty="0" smtClean="0">
                <a:latin typeface="宋体" pitchFamily="2" charset="-122"/>
              </a:rPr>
              <a:t>根据真实性、相关性和合理性原则进行整改</a:t>
            </a:r>
            <a:endParaRPr lang="zh-CN" altLang="zh-CN" sz="1600" dirty="0">
              <a:latin typeface="宋体" pitchFamily="2" charset="-122"/>
            </a:endParaRPr>
          </a:p>
          <a:p>
            <a:endParaRPr lang="zh-CN" altLang="en-US" dirty="0"/>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22</a:t>
            </a:r>
            <a:endParaRPr lang="zh-CN" altLang="en-US" dirty="0"/>
          </a:p>
        </p:txBody>
      </p:sp>
    </p:spTree>
    <p:extLst>
      <p:ext uri="{BB962C8B-B14F-4D97-AF65-F5344CB8AC3E}">
        <p14:creationId xmlns:p14="http://schemas.microsoft.com/office/powerpoint/2010/main" val="781174389"/>
      </p:ext>
    </p:extLst>
  </p:cSld>
  <p:clrMapOvr>
    <a:masterClrMapping/>
  </p:clrMapOvr>
  <p:transition advTm="23291">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1857356" y="1214422"/>
            <a:ext cx="5572164" cy="707886"/>
          </a:xfrm>
          <a:prstGeom prst="rect">
            <a:avLst/>
          </a:prstGeom>
          <a:noFill/>
          <a:ln w="9525">
            <a:noFill/>
            <a:miter lim="800000"/>
            <a:headEnd/>
            <a:tailEnd/>
          </a:ln>
        </p:spPr>
        <p:txBody>
          <a:bodyPr wrap="square">
            <a:spAutoFit/>
          </a:bodyPr>
          <a:lstStyle/>
          <a:p>
            <a:pPr algn="ctr"/>
            <a:r>
              <a:rPr lang="zh-CN" altLang="en-US" sz="2000" dirty="0" smtClean="0">
                <a:solidFill>
                  <a:srgbClr val="FF0000"/>
                </a:solidFill>
                <a:latin typeface="宋体" pitchFamily="2" charset="-122"/>
              </a:rPr>
              <a:t>工作核心</a:t>
            </a:r>
            <a:r>
              <a:rPr lang="zh-CN" altLang="en-US" sz="2000" dirty="0" smtClean="0">
                <a:latin typeface="宋体" pitchFamily="2" charset="-122"/>
              </a:rPr>
              <a:t>：</a:t>
            </a:r>
            <a:r>
              <a:rPr lang="zh-CN" altLang="zh-CN" sz="2000" dirty="0">
                <a:latin typeface="宋体" pitchFamily="2" charset="-122"/>
              </a:rPr>
              <a:t>全面落实法人责任制，从</a:t>
            </a:r>
            <a:r>
              <a:rPr lang="zh-CN" altLang="zh-CN" sz="2000" dirty="0" smtClean="0">
                <a:latin typeface="宋体" pitchFamily="2" charset="-122"/>
              </a:rPr>
              <a:t>学校</a:t>
            </a:r>
            <a:r>
              <a:rPr lang="zh-CN" altLang="zh-CN" sz="2000" dirty="0">
                <a:latin typeface="宋体" pitchFamily="2" charset="-122"/>
              </a:rPr>
              <a:t>、学院、项目负责人三个层面进行</a:t>
            </a:r>
          </a:p>
        </p:txBody>
      </p:sp>
      <p:sp>
        <p:nvSpPr>
          <p:cNvPr id="9219" name="矩形 2"/>
          <p:cNvSpPr>
            <a:spLocks noChangeArrowheads="1"/>
          </p:cNvSpPr>
          <p:nvPr/>
        </p:nvSpPr>
        <p:spPr bwMode="auto">
          <a:xfrm>
            <a:off x="1441450" y="241300"/>
            <a:ext cx="3877985"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三、下一步工作重点</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428728" y="2428868"/>
            <a:ext cx="4071966"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一</a:t>
            </a:r>
            <a:r>
              <a:rPr lang="zh-CN" altLang="zh-CN" sz="2000" dirty="0">
                <a:latin typeface="黑体" pitchFamily="2" charset="-122"/>
                <a:ea typeface="黑体" pitchFamily="2" charset="-122"/>
              </a:rPr>
              <a:t>级管理</a:t>
            </a:r>
            <a:r>
              <a:rPr lang="en-US" altLang="zh-CN" sz="2000" dirty="0">
                <a:latin typeface="黑体" pitchFamily="2" charset="-122"/>
                <a:ea typeface="黑体" pitchFamily="2" charset="-122"/>
              </a:rPr>
              <a:t>(</a:t>
            </a:r>
            <a:r>
              <a:rPr lang="zh-CN" altLang="zh-CN" sz="2000" dirty="0">
                <a:latin typeface="黑体" pitchFamily="2" charset="-122"/>
                <a:ea typeface="黑体" pitchFamily="2" charset="-122"/>
              </a:rPr>
              <a:t>学校职能部门</a:t>
            </a:r>
            <a:r>
              <a:rPr lang="en-US" altLang="zh-CN" sz="2000" dirty="0">
                <a:latin typeface="黑体" pitchFamily="2" charset="-122"/>
                <a:ea typeface="黑体" pitchFamily="2" charset="-122"/>
              </a:rPr>
              <a:t>)</a:t>
            </a:r>
            <a:endParaRPr lang="zh-CN" altLang="zh-CN" sz="2000" dirty="0">
              <a:latin typeface="黑体" pitchFamily="2" charset="-122"/>
              <a:ea typeface="黑体" pitchFamily="2" charset="-122"/>
            </a:endParaRPr>
          </a:p>
        </p:txBody>
      </p:sp>
      <p:sp>
        <p:nvSpPr>
          <p:cNvPr id="10" name="TextBox 9"/>
          <p:cNvSpPr txBox="1"/>
          <p:nvPr/>
        </p:nvSpPr>
        <p:spPr>
          <a:xfrm>
            <a:off x="2071678" y="3131106"/>
            <a:ext cx="6357982"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明确学校法人</a:t>
            </a:r>
            <a:r>
              <a:rPr lang="zh-CN" altLang="zh-CN" sz="1600" dirty="0" smtClean="0"/>
              <a:t>责任</a:t>
            </a:r>
            <a:r>
              <a:rPr lang="zh-CN" altLang="en-US" sz="1600" dirty="0"/>
              <a:t>，</a:t>
            </a:r>
            <a:r>
              <a:rPr lang="zh-CN" altLang="zh-CN" sz="1600" dirty="0" smtClean="0"/>
              <a:t>承担</a:t>
            </a:r>
            <a:r>
              <a:rPr lang="zh-CN" altLang="zh-CN" sz="1600" dirty="0"/>
              <a:t>监管责任</a:t>
            </a:r>
          </a:p>
        </p:txBody>
      </p:sp>
      <p:sp>
        <p:nvSpPr>
          <p:cNvPr id="11" name="TextBox 10"/>
          <p:cNvSpPr txBox="1"/>
          <p:nvPr/>
        </p:nvSpPr>
        <p:spPr>
          <a:xfrm>
            <a:off x="2071680" y="3711363"/>
            <a:ext cx="5553232"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smtClean="0"/>
              <a:t>建</a:t>
            </a:r>
            <a:r>
              <a:rPr lang="zh-CN" altLang="zh-CN" sz="1600" dirty="0"/>
              <a:t>立健全相关制度，按国家有关新文件要求，修订间接费用、预算调整、结余经费办法，制定横向科研经费等办法</a:t>
            </a:r>
            <a:endParaRPr lang="zh-CN" altLang="en-US" sz="1600" dirty="0"/>
          </a:p>
        </p:txBody>
      </p:sp>
      <p:sp>
        <p:nvSpPr>
          <p:cNvPr id="12" name="TextBox 11"/>
          <p:cNvSpPr txBox="1"/>
          <p:nvPr/>
        </p:nvSpPr>
        <p:spPr>
          <a:xfrm>
            <a:off x="2100254" y="4572008"/>
            <a:ext cx="6216162"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完善全过程服务体系</a:t>
            </a:r>
            <a:r>
              <a:rPr lang="zh-CN" altLang="en-US" sz="1600" dirty="0"/>
              <a:t>，</a:t>
            </a:r>
            <a:r>
              <a:rPr lang="zh-CN" altLang="zh-CN" sz="1600" dirty="0"/>
              <a:t>构建科研</a:t>
            </a:r>
            <a:r>
              <a:rPr lang="zh-CN" altLang="zh-CN" sz="1600" dirty="0" smtClean="0"/>
              <a:t>经费</a:t>
            </a:r>
            <a:r>
              <a:rPr lang="zh-CN" altLang="en-US" sz="1600" dirty="0" smtClean="0"/>
              <a:t>管理</a:t>
            </a:r>
            <a:r>
              <a:rPr lang="zh-CN" altLang="zh-CN" sz="1600" dirty="0" smtClean="0"/>
              <a:t>信息系统</a:t>
            </a:r>
            <a:r>
              <a:rPr lang="zh-CN" altLang="zh-CN" sz="1600" dirty="0"/>
              <a:t>，提供从预算编制到项目结题的全过程服务，在规范中发展，在发展中规范</a:t>
            </a:r>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23</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3877985"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三、下一步工作重点</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500166" y="2428868"/>
            <a:ext cx="5357850"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二</a:t>
            </a:r>
            <a:r>
              <a:rPr lang="zh-CN" altLang="zh-CN" sz="2000" dirty="0">
                <a:latin typeface="黑体" pitchFamily="2" charset="-122"/>
                <a:ea typeface="黑体" pitchFamily="2" charset="-122"/>
              </a:rPr>
              <a:t>级管理（院系</a:t>
            </a:r>
            <a:r>
              <a:rPr lang="en-US" altLang="zh-CN" sz="2000" dirty="0">
                <a:latin typeface="黑体" pitchFamily="2" charset="-122"/>
                <a:ea typeface="黑体" pitchFamily="2" charset="-122"/>
              </a:rPr>
              <a:t>/</a:t>
            </a:r>
            <a:r>
              <a:rPr lang="zh-CN" altLang="zh-CN" sz="2000" dirty="0">
                <a:latin typeface="黑体" pitchFamily="2" charset="-122"/>
                <a:ea typeface="黑体" pitchFamily="2" charset="-122"/>
              </a:rPr>
              <a:t>直属单位）</a:t>
            </a:r>
          </a:p>
        </p:txBody>
      </p:sp>
      <p:sp>
        <p:nvSpPr>
          <p:cNvPr id="10" name="TextBox 9"/>
          <p:cNvSpPr txBox="1"/>
          <p:nvPr/>
        </p:nvSpPr>
        <p:spPr>
          <a:xfrm>
            <a:off x="2143108" y="3286124"/>
            <a:ext cx="6357982"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明确监管责任</a:t>
            </a:r>
          </a:p>
        </p:txBody>
      </p:sp>
      <p:sp>
        <p:nvSpPr>
          <p:cNvPr id="11" name="TextBox 10"/>
          <p:cNvSpPr txBox="1"/>
          <p:nvPr/>
        </p:nvSpPr>
        <p:spPr>
          <a:xfrm>
            <a:off x="2143108" y="3925677"/>
            <a:ext cx="6286544"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加强院系层面管理，落实学校政策</a:t>
            </a:r>
          </a:p>
        </p:txBody>
      </p:sp>
      <p:sp>
        <p:nvSpPr>
          <p:cNvPr id="6" name="TextBox 5"/>
          <p:cNvSpPr txBox="1"/>
          <p:nvPr/>
        </p:nvSpPr>
        <p:spPr>
          <a:xfrm>
            <a:off x="8532440" y="6597352"/>
            <a:ext cx="611560" cy="307777"/>
          </a:xfrm>
          <a:prstGeom prst="rect">
            <a:avLst/>
          </a:prstGeom>
          <a:noFill/>
        </p:spPr>
        <p:txBody>
          <a:bodyPr wrap="square" rtlCol="0">
            <a:spAutoFit/>
          </a:bodyPr>
          <a:lstStyle/>
          <a:p>
            <a:r>
              <a:rPr lang="en-US" altLang="zh-CN" dirty="0" smtClean="0"/>
              <a:t>24</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3877985"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三、下一步工作重点</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500166" y="2285992"/>
            <a:ext cx="5357850"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三</a:t>
            </a:r>
            <a:r>
              <a:rPr lang="zh-CN" altLang="zh-CN" sz="2000" dirty="0">
                <a:latin typeface="黑体" pitchFamily="2" charset="-122"/>
                <a:ea typeface="黑体" pitchFamily="2" charset="-122"/>
              </a:rPr>
              <a:t>级管理（项目负责人）</a:t>
            </a:r>
          </a:p>
        </p:txBody>
      </p:sp>
      <p:sp>
        <p:nvSpPr>
          <p:cNvPr id="10" name="TextBox 9"/>
          <p:cNvSpPr txBox="1"/>
          <p:nvPr/>
        </p:nvSpPr>
        <p:spPr>
          <a:xfrm>
            <a:off x="2143108" y="3131106"/>
            <a:ext cx="6357982"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对科研经费使用的承担法律责任</a:t>
            </a:r>
          </a:p>
        </p:txBody>
      </p:sp>
      <p:sp>
        <p:nvSpPr>
          <p:cNvPr id="11" name="TextBox 10"/>
          <p:cNvSpPr txBox="1"/>
          <p:nvPr/>
        </p:nvSpPr>
        <p:spPr>
          <a:xfrm>
            <a:off x="2135963" y="3848681"/>
            <a:ext cx="6286544"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重视、规范使用科研经费</a:t>
            </a:r>
          </a:p>
        </p:txBody>
      </p:sp>
      <p:sp>
        <p:nvSpPr>
          <p:cNvPr id="9" name="TextBox 8"/>
          <p:cNvSpPr txBox="1"/>
          <p:nvPr/>
        </p:nvSpPr>
        <p:spPr>
          <a:xfrm>
            <a:off x="2143108" y="4500570"/>
            <a:ext cx="6286544"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600" dirty="0" smtClean="0"/>
              <a:t>继续深入</a:t>
            </a:r>
            <a:r>
              <a:rPr lang="zh-CN" altLang="en-US" sz="1600" dirty="0" smtClean="0">
                <a:solidFill>
                  <a:srgbClr val="FF0000"/>
                </a:solidFill>
              </a:rPr>
              <a:t>自查</a:t>
            </a:r>
            <a:r>
              <a:rPr lang="zh-CN" altLang="en-US" sz="1600" dirty="0" smtClean="0"/>
              <a:t>，</a:t>
            </a:r>
            <a:r>
              <a:rPr lang="zh-CN" altLang="zh-CN" sz="1600" dirty="0" smtClean="0"/>
              <a:t>从</a:t>
            </a:r>
            <a:r>
              <a:rPr lang="zh-CN" altLang="zh-CN" sz="1600" dirty="0"/>
              <a:t>项目实际情况出发，对所发生的</a:t>
            </a:r>
            <a:r>
              <a:rPr lang="zh-CN" altLang="zh-CN" sz="1600" dirty="0" smtClean="0"/>
              <a:t>经济</a:t>
            </a:r>
            <a:r>
              <a:rPr lang="zh-CN" altLang="en-US" sz="1600" dirty="0" smtClean="0"/>
              <a:t>业务</a:t>
            </a:r>
            <a:r>
              <a:rPr lang="zh-CN" altLang="zh-CN" sz="1600" dirty="0" smtClean="0"/>
              <a:t>根据</a:t>
            </a:r>
            <a:r>
              <a:rPr lang="zh-CN" altLang="zh-CN" sz="1600" dirty="0"/>
              <a:t>真实性、相关性和合理性原则进行认真审视，如有问题</a:t>
            </a:r>
            <a:r>
              <a:rPr lang="zh-CN" altLang="zh-CN" sz="1600" dirty="0" smtClean="0"/>
              <a:t>及时</a:t>
            </a:r>
            <a:r>
              <a:rPr lang="zh-CN" altLang="en-US" sz="1600" dirty="0" smtClean="0">
                <a:solidFill>
                  <a:srgbClr val="FF0000"/>
                </a:solidFill>
              </a:rPr>
              <a:t>自纠</a:t>
            </a:r>
            <a:endParaRPr lang="zh-CN" altLang="zh-CN" sz="1600" dirty="0">
              <a:solidFill>
                <a:srgbClr val="FF0000"/>
              </a:solidFill>
            </a:endParaRPr>
          </a:p>
        </p:txBody>
      </p:sp>
      <p:sp>
        <p:nvSpPr>
          <p:cNvPr id="7" name="TextBox 6"/>
          <p:cNvSpPr txBox="1"/>
          <p:nvPr/>
        </p:nvSpPr>
        <p:spPr>
          <a:xfrm>
            <a:off x="8532440" y="6597352"/>
            <a:ext cx="611560" cy="307777"/>
          </a:xfrm>
          <a:prstGeom prst="rect">
            <a:avLst/>
          </a:prstGeom>
          <a:noFill/>
        </p:spPr>
        <p:txBody>
          <a:bodyPr wrap="square" rtlCol="0">
            <a:spAutoFit/>
          </a:bodyPr>
          <a:lstStyle/>
          <a:p>
            <a:r>
              <a:rPr lang="en-US" altLang="zh-CN" dirty="0" smtClean="0"/>
              <a:t>25</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4288353"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四、自查自纠工作要求</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428728" y="1671568"/>
            <a:ext cx="5357850"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高</a:t>
            </a:r>
            <a:r>
              <a:rPr lang="zh-CN" altLang="zh-CN" sz="2000" dirty="0">
                <a:latin typeface="黑体" pitchFamily="2" charset="-122"/>
                <a:ea typeface="黑体" pitchFamily="2" charset="-122"/>
              </a:rPr>
              <a:t>度重视，加强领导</a:t>
            </a:r>
          </a:p>
        </p:txBody>
      </p:sp>
      <p:sp>
        <p:nvSpPr>
          <p:cNvPr id="10" name="TextBox 9"/>
          <p:cNvSpPr txBox="1"/>
          <p:nvPr/>
        </p:nvSpPr>
        <p:spPr>
          <a:xfrm>
            <a:off x="1443012" y="3643314"/>
            <a:ext cx="6357982"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加</a:t>
            </a:r>
            <a:r>
              <a:rPr lang="zh-CN" altLang="zh-CN" sz="2000" dirty="0">
                <a:latin typeface="黑体" pitchFamily="2" charset="-122"/>
                <a:ea typeface="黑体" pitchFamily="2" charset="-122"/>
              </a:rPr>
              <a:t>强宣传，统一思想</a:t>
            </a:r>
          </a:p>
        </p:txBody>
      </p:sp>
      <p:sp>
        <p:nvSpPr>
          <p:cNvPr id="11" name="TextBox 10"/>
          <p:cNvSpPr txBox="1"/>
          <p:nvPr/>
        </p:nvSpPr>
        <p:spPr>
          <a:xfrm>
            <a:off x="1885932" y="2143116"/>
            <a:ext cx="6286544" cy="584775"/>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各职能部门、学院党政一把手要高度重视，切实加强组织领导，统筹协调，分工协作，全面深入开展自查自纠</a:t>
            </a:r>
          </a:p>
        </p:txBody>
      </p:sp>
      <p:sp>
        <p:nvSpPr>
          <p:cNvPr id="9" name="TextBox 8"/>
          <p:cNvSpPr txBox="1"/>
          <p:nvPr/>
        </p:nvSpPr>
        <p:spPr>
          <a:xfrm>
            <a:off x="1857358" y="4214818"/>
            <a:ext cx="6215106" cy="830997"/>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各单位要深入贯彻落实三个文件和国发</a:t>
            </a:r>
            <a:r>
              <a:rPr lang="en-US" altLang="zh-CN" sz="1600" dirty="0"/>
              <a:t>[2014]11</a:t>
            </a:r>
            <a:r>
              <a:rPr lang="zh-CN" altLang="zh-CN" sz="1600" dirty="0"/>
              <a:t>号文</a:t>
            </a:r>
            <a:r>
              <a:rPr lang="zh-CN" altLang="zh-CN" sz="1600" dirty="0" smtClean="0"/>
              <a:t>精神</a:t>
            </a:r>
            <a:r>
              <a:rPr lang="zh-CN" altLang="en-US" sz="1600" dirty="0" smtClean="0"/>
              <a:t>（已挂在科技处和财务处网站上）</a:t>
            </a:r>
            <a:r>
              <a:rPr lang="zh-CN" altLang="zh-CN" sz="1600" dirty="0" smtClean="0"/>
              <a:t>，</a:t>
            </a:r>
            <a:r>
              <a:rPr lang="zh-CN" altLang="zh-CN" sz="1600" dirty="0"/>
              <a:t>加大宣传培训力度，组织本单位职工认真学习，全面理解文件内涵，准确把握政策要求</a:t>
            </a:r>
          </a:p>
        </p:txBody>
      </p:sp>
      <p:sp>
        <p:nvSpPr>
          <p:cNvPr id="14" name="TextBox 13"/>
          <p:cNvSpPr txBox="1"/>
          <p:nvPr/>
        </p:nvSpPr>
        <p:spPr>
          <a:xfrm>
            <a:off x="1857358" y="5214950"/>
            <a:ext cx="6215106" cy="338554"/>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进一步增强依法依规管理使用科研经费的责任感和自觉性</a:t>
            </a:r>
            <a:endParaRPr lang="zh-CN" altLang="en-US" sz="1600" dirty="0"/>
          </a:p>
        </p:txBody>
      </p:sp>
      <p:sp>
        <p:nvSpPr>
          <p:cNvPr id="12" name="TextBox 11"/>
          <p:cNvSpPr txBox="1"/>
          <p:nvPr/>
        </p:nvSpPr>
        <p:spPr>
          <a:xfrm>
            <a:off x="8532440" y="6597352"/>
            <a:ext cx="611560" cy="307777"/>
          </a:xfrm>
          <a:prstGeom prst="rect">
            <a:avLst/>
          </a:prstGeom>
          <a:noFill/>
        </p:spPr>
        <p:txBody>
          <a:bodyPr wrap="square" rtlCol="0">
            <a:spAutoFit/>
          </a:bodyPr>
          <a:lstStyle/>
          <a:p>
            <a:r>
              <a:rPr lang="en-US" altLang="zh-CN" dirty="0" smtClean="0"/>
              <a:t>26</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4288353" cy="584775"/>
          </a:xfrm>
          <a:prstGeom prst="rect">
            <a:avLst/>
          </a:prstGeom>
          <a:noFill/>
          <a:ln w="9525">
            <a:noFill/>
            <a:miter lim="800000"/>
            <a:headEnd/>
            <a:tailEnd/>
          </a:ln>
        </p:spPr>
        <p:txBody>
          <a:bodyPr wrap="none">
            <a:spAutoFit/>
          </a:bodyPr>
          <a:lstStyle/>
          <a:p>
            <a:r>
              <a:rPr lang="zh-CN" altLang="en-US" sz="3200" dirty="0" smtClean="0">
                <a:solidFill>
                  <a:schemeClr val="bg1"/>
                </a:solidFill>
                <a:latin typeface="黑体" pitchFamily="2" charset="-122"/>
                <a:ea typeface="黑体" pitchFamily="2" charset="-122"/>
              </a:rPr>
              <a:t>四、自查自纠工作要求</a:t>
            </a:r>
            <a:endParaRPr lang="zh-CN" altLang="en-US" sz="3200" dirty="0">
              <a:solidFill>
                <a:schemeClr val="bg1"/>
              </a:solidFill>
              <a:latin typeface="黑体" pitchFamily="2" charset="-122"/>
              <a:ea typeface="黑体" pitchFamily="2" charset="-122"/>
            </a:endParaRPr>
          </a:p>
        </p:txBody>
      </p:sp>
      <p:sp>
        <p:nvSpPr>
          <p:cNvPr id="8" name="TextBox 7"/>
          <p:cNvSpPr txBox="1"/>
          <p:nvPr/>
        </p:nvSpPr>
        <p:spPr>
          <a:xfrm>
            <a:off x="1571604" y="1857364"/>
            <a:ext cx="5357850" cy="400110"/>
          </a:xfrm>
          <a:prstGeom prst="rect">
            <a:avLst/>
          </a:prstGeom>
          <a:noFill/>
        </p:spPr>
        <p:txBody>
          <a:bodyPr wrap="square" rtlCol="0">
            <a:spAutoFit/>
          </a:bodyPr>
          <a:lstStyle/>
          <a:p>
            <a:pPr>
              <a:buClr>
                <a:schemeClr val="accent4">
                  <a:lumMod val="60000"/>
                  <a:lumOff val="40000"/>
                </a:schemeClr>
              </a:buClr>
              <a:buFont typeface="Wingdings" pitchFamily="2" charset="2"/>
              <a:buChar char="Ø"/>
            </a:pPr>
            <a:r>
              <a:rPr lang="zh-CN" altLang="zh-CN" sz="2000" dirty="0" smtClean="0">
                <a:latin typeface="黑体" pitchFamily="2" charset="-122"/>
                <a:ea typeface="黑体" pitchFamily="2" charset="-122"/>
              </a:rPr>
              <a:t>发</a:t>
            </a:r>
            <a:r>
              <a:rPr lang="zh-CN" altLang="zh-CN" sz="2000" dirty="0">
                <a:latin typeface="黑体" pitchFamily="2" charset="-122"/>
                <a:ea typeface="黑体" pitchFamily="2" charset="-122"/>
              </a:rPr>
              <a:t>现问题、及时整改</a:t>
            </a:r>
          </a:p>
        </p:txBody>
      </p:sp>
      <p:sp>
        <p:nvSpPr>
          <p:cNvPr id="11" name="TextBox 10"/>
          <p:cNvSpPr txBox="1"/>
          <p:nvPr/>
        </p:nvSpPr>
        <p:spPr>
          <a:xfrm>
            <a:off x="1736714" y="2488333"/>
            <a:ext cx="5643598" cy="830997"/>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600" dirty="0"/>
              <a:t>各单位要针对薄弱环节，全面排查问题，深入分析原因，认真查找漏洞，对自查过程中发现的问题，要按有关规定彻底整改，责任到人，不留死角</a:t>
            </a:r>
            <a:r>
              <a:rPr lang="zh-CN" altLang="en-US" sz="1600" dirty="0"/>
              <a:t>。</a:t>
            </a:r>
            <a:endParaRPr lang="zh-CN" altLang="zh-CN" sz="1600" dirty="0"/>
          </a:p>
        </p:txBody>
      </p:sp>
      <p:sp>
        <p:nvSpPr>
          <p:cNvPr id="2" name="圆角矩形 1"/>
          <p:cNvSpPr/>
          <p:nvPr/>
        </p:nvSpPr>
        <p:spPr>
          <a:xfrm>
            <a:off x="1835696" y="4077072"/>
            <a:ext cx="5328592" cy="2016224"/>
          </a:xfrm>
          <a:prstGeom prst="roundRect">
            <a:avLst/>
          </a:prstGeom>
          <a:effectLst>
            <a:outerShdw blurRad="76200" dir="13500000" sy="23000" kx="1200000" algn="br" rotWithShape="0">
              <a:prstClr val="black">
                <a:alpha val="20000"/>
              </a:prstClr>
            </a:outerShdw>
          </a:effectLst>
          <a:scene3d>
            <a:camera prst="orthographicFront"/>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r>
              <a:rPr lang="zh-CN" altLang="zh-CN" sz="1800" dirty="0">
                <a:solidFill>
                  <a:schemeClr val="bg1"/>
                </a:solidFill>
                <a:latin typeface="黑体" pitchFamily="2" charset="-122"/>
                <a:ea typeface="黑体" pitchFamily="2" charset="-122"/>
              </a:rPr>
              <a:t>根据教育部文件精神：“对自查自纠中发现问题主动整改，经学校研究作出相应处理的，在教育部检查中，未发现新的情节的，不再作重复处理。对于自查自纠后在教育部专项检查中仍然存在的严重违法违纪行为，将依法严肃查处。”</a:t>
            </a:r>
          </a:p>
          <a:p>
            <a:pPr algn="ctr"/>
            <a:endParaRPr lang="zh-CN" altLang="en-US" dirty="0"/>
          </a:p>
        </p:txBody>
      </p:sp>
      <p:sp>
        <p:nvSpPr>
          <p:cNvPr id="6" name="TextBox 5"/>
          <p:cNvSpPr txBox="1"/>
          <p:nvPr/>
        </p:nvSpPr>
        <p:spPr>
          <a:xfrm>
            <a:off x="8532440" y="6597352"/>
            <a:ext cx="611560" cy="307777"/>
          </a:xfrm>
          <a:prstGeom prst="rect">
            <a:avLst/>
          </a:prstGeom>
          <a:noFill/>
        </p:spPr>
        <p:txBody>
          <a:bodyPr wrap="square" rtlCol="0">
            <a:spAutoFit/>
          </a:bodyPr>
          <a:lstStyle/>
          <a:p>
            <a:r>
              <a:rPr lang="en-US" altLang="zh-CN" dirty="0" smtClean="0"/>
              <a:t>27</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10" name="TextBox 9"/>
          <p:cNvSpPr txBox="1"/>
          <p:nvPr/>
        </p:nvSpPr>
        <p:spPr>
          <a:xfrm>
            <a:off x="2108961" y="2430363"/>
            <a:ext cx="5348086" cy="615553"/>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700" dirty="0" smtClean="0"/>
              <a:t>国家不断增加高校科研投入，每年对教育部直属高校科研投入</a:t>
            </a:r>
            <a:r>
              <a:rPr lang="en-US" altLang="zh-CN" sz="1700" dirty="0" smtClean="0"/>
              <a:t>400</a:t>
            </a:r>
            <a:r>
              <a:rPr lang="zh-CN" altLang="en-US" sz="1700" dirty="0" smtClean="0"/>
              <a:t>亿，占总投入的</a:t>
            </a:r>
            <a:r>
              <a:rPr lang="en-US" altLang="zh-CN" sz="1700" dirty="0" smtClean="0"/>
              <a:t>1/3</a:t>
            </a:r>
            <a:endParaRPr lang="zh-CN" altLang="en-US" sz="1700" dirty="0"/>
          </a:p>
        </p:txBody>
      </p:sp>
      <p:sp>
        <p:nvSpPr>
          <p:cNvPr id="11" name="TextBox 10"/>
          <p:cNvSpPr txBox="1"/>
          <p:nvPr/>
        </p:nvSpPr>
        <p:spPr>
          <a:xfrm>
            <a:off x="2092405" y="3296239"/>
            <a:ext cx="4855527" cy="615553"/>
          </a:xfrm>
          <a:prstGeom prst="rect">
            <a:avLst/>
          </a:prstGeom>
          <a:noFill/>
        </p:spPr>
        <p:txBody>
          <a:bodyPr wrap="square" rtlCol="0">
            <a:spAutoFit/>
          </a:bodyPr>
          <a:lstStyle/>
          <a:p>
            <a:pPr marL="285750" indent="-285750">
              <a:buClr>
                <a:srgbClr val="FF6600"/>
              </a:buClr>
              <a:buFont typeface="Wingdings" pitchFamily="2" charset="2"/>
              <a:buChar char="l"/>
            </a:pPr>
            <a:r>
              <a:rPr lang="zh-CN" altLang="en-US" sz="1700" dirty="0" smtClean="0"/>
              <a:t>国家逐步重视规范高校科研经费管理</a:t>
            </a:r>
            <a:endParaRPr lang="en-US" altLang="zh-CN" sz="1700" dirty="0"/>
          </a:p>
          <a:p>
            <a:endParaRPr lang="zh-CN" altLang="en-US" sz="1700" dirty="0"/>
          </a:p>
        </p:txBody>
      </p:sp>
      <p:sp>
        <p:nvSpPr>
          <p:cNvPr id="13" name="TextBox 12"/>
          <p:cNvSpPr txBox="1"/>
          <p:nvPr/>
        </p:nvSpPr>
        <p:spPr>
          <a:xfrm>
            <a:off x="2119609" y="4149080"/>
            <a:ext cx="3488511" cy="353943"/>
          </a:xfrm>
          <a:prstGeom prst="rect">
            <a:avLst/>
          </a:prstGeom>
          <a:noFill/>
        </p:spPr>
        <p:txBody>
          <a:bodyPr wrap="square" rtlCol="0">
            <a:spAutoFit/>
          </a:bodyPr>
          <a:lstStyle/>
          <a:p>
            <a:pPr marL="285750" indent="-285750">
              <a:buClr>
                <a:srgbClr val="FF6600"/>
              </a:buClr>
              <a:buFont typeface="Wingdings" pitchFamily="2" charset="2"/>
              <a:buChar char="l"/>
            </a:pPr>
            <a:r>
              <a:rPr lang="en-US" altLang="zh-CN" sz="1700" dirty="0" smtClean="0"/>
              <a:t> </a:t>
            </a:r>
            <a:r>
              <a:rPr lang="zh-CN" altLang="en-US" sz="1700" dirty="0" smtClean="0"/>
              <a:t>建立</a:t>
            </a:r>
            <a:r>
              <a:rPr lang="zh-CN" altLang="zh-CN" sz="1700" dirty="0" smtClean="0"/>
              <a:t>协同</a:t>
            </a:r>
            <a:r>
              <a:rPr lang="zh-CN" altLang="zh-CN" sz="1700" dirty="0"/>
              <a:t>管理机制</a:t>
            </a:r>
            <a:endParaRPr lang="zh-CN" altLang="en-US" sz="1700" dirty="0"/>
          </a:p>
        </p:txBody>
      </p:sp>
      <p:sp>
        <p:nvSpPr>
          <p:cNvPr id="2" name="TextBox 1"/>
          <p:cNvSpPr txBox="1"/>
          <p:nvPr/>
        </p:nvSpPr>
        <p:spPr>
          <a:xfrm>
            <a:off x="1259631" y="1637444"/>
            <a:ext cx="4248473" cy="400110"/>
          </a:xfrm>
          <a:prstGeom prst="rect">
            <a:avLst/>
          </a:prstGeom>
          <a:noFill/>
        </p:spPr>
        <p:txBody>
          <a:bodyPr wrap="square" rtlCol="0">
            <a:spAutoFit/>
          </a:bodyPr>
          <a:lstStyle/>
          <a:p>
            <a:pPr marL="285750" indent="-285750">
              <a:buClr>
                <a:schemeClr val="accent4">
                  <a:lumMod val="60000"/>
                  <a:lumOff val="40000"/>
                </a:schemeClr>
              </a:buClr>
              <a:buFont typeface="Wingdings" pitchFamily="2" charset="2"/>
              <a:buChar char="Ø"/>
            </a:pPr>
            <a:r>
              <a:rPr lang="zh-CN" altLang="en-US" sz="2000" dirty="0" smtClean="0">
                <a:latin typeface="黑体" pitchFamily="2" charset="-122"/>
                <a:ea typeface="黑体" pitchFamily="2" charset="-122"/>
              </a:rPr>
              <a:t>科研经费管理发展与规范并重</a:t>
            </a:r>
            <a:endParaRPr lang="zh-CN" altLang="en-US" sz="2000" dirty="0">
              <a:latin typeface="黑体" pitchFamily="2" charset="-122"/>
              <a:ea typeface="黑体" pitchFamily="2" charset="-122"/>
            </a:endParaRPr>
          </a:p>
        </p:txBody>
      </p:sp>
      <p:sp>
        <p:nvSpPr>
          <p:cNvPr id="3" name="椭圆形标注 2"/>
          <p:cNvSpPr/>
          <p:nvPr/>
        </p:nvSpPr>
        <p:spPr>
          <a:xfrm>
            <a:off x="5108796" y="3911792"/>
            <a:ext cx="2201347" cy="1746685"/>
          </a:xfrm>
          <a:prstGeom prst="wedgeEllipseCallout">
            <a:avLst>
              <a:gd name="adj1" fmla="val -78194"/>
              <a:gd name="adj2" fmla="val -20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黑体" pitchFamily="2" charset="-122"/>
                <a:ea typeface="黑体" pitchFamily="2" charset="-122"/>
              </a:rPr>
              <a:t>由教育部科技司</a:t>
            </a:r>
            <a:r>
              <a:rPr lang="zh-CN" altLang="zh-CN" sz="1600" dirty="0">
                <a:latin typeface="黑体" pitchFamily="2" charset="-122"/>
                <a:ea typeface="黑体" pitchFamily="2" charset="-122"/>
              </a:rPr>
              <a:t>、财务司、监察局，财政部、科技部等多部门</a:t>
            </a:r>
            <a:r>
              <a:rPr lang="zh-CN" altLang="zh-CN" sz="1600" dirty="0" smtClean="0">
                <a:latin typeface="黑体" pitchFamily="2" charset="-122"/>
                <a:ea typeface="黑体" pitchFamily="2" charset="-122"/>
              </a:rPr>
              <a:t>组成</a:t>
            </a:r>
            <a:endParaRPr lang="zh-CN" altLang="en-US" sz="1600" dirty="0">
              <a:latin typeface="黑体" pitchFamily="2" charset="-122"/>
              <a:ea typeface="黑体" pitchFamily="2" charset="-122"/>
            </a:endParaRPr>
          </a:p>
        </p:txBody>
      </p:sp>
      <p:sp>
        <p:nvSpPr>
          <p:cNvPr id="8" name="TextBox 7"/>
          <p:cNvSpPr txBox="1"/>
          <p:nvPr/>
        </p:nvSpPr>
        <p:spPr>
          <a:xfrm>
            <a:off x="8532440" y="6597352"/>
            <a:ext cx="611560" cy="307777"/>
          </a:xfrm>
          <a:prstGeom prst="rect">
            <a:avLst/>
          </a:prstGeom>
          <a:noFill/>
        </p:spPr>
        <p:txBody>
          <a:bodyPr wrap="square" rtlCol="0">
            <a:spAutoFit/>
          </a:bodyPr>
          <a:lstStyle/>
          <a:p>
            <a:r>
              <a:rPr lang="en-US" altLang="zh-CN" dirty="0" smtClean="0"/>
              <a:t>1</a:t>
            </a:r>
            <a:endParaRPr lang="zh-CN" altLang="en-US" dirty="0"/>
          </a:p>
        </p:txBody>
      </p:sp>
    </p:spTree>
    <p:extLst>
      <p:ext uri="{BB962C8B-B14F-4D97-AF65-F5344CB8AC3E}">
        <p14:creationId xmlns:p14="http://schemas.microsoft.com/office/powerpoint/2010/main" val="4222928185"/>
      </p:ext>
    </p:extLst>
  </p:cSld>
  <p:clrMapOvr>
    <a:masterClrMapping/>
  </p:clrMapOvr>
  <p:transition advTm="23291">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43250" y="2565400"/>
            <a:ext cx="2500313" cy="823913"/>
          </a:xfrm>
          <a:prstGeom prst="rect">
            <a:avLst/>
          </a:prstGeom>
          <a:noFill/>
        </p:spPr>
        <p:txBody>
          <a:bodyPr>
            <a:spAutoFit/>
          </a:bodyPr>
          <a:lstStyle/>
          <a:p>
            <a:pPr algn="dist">
              <a:defRPr/>
            </a:pPr>
            <a:r>
              <a:rPr lang="zh-CN" altLang="en-US" sz="4800" b="1" dirty="0">
                <a:solidFill>
                  <a:srgbClr val="F3C43F"/>
                </a:solidFill>
                <a:latin typeface="+mj-lt"/>
                <a:ea typeface="黑体" pitchFamily="49" charset="-122"/>
                <a:cs typeface="+mj-cs"/>
              </a:rPr>
              <a:t>谢谢！</a:t>
            </a:r>
          </a:p>
        </p:txBody>
      </p:sp>
    </p:spTree>
  </p:cSld>
  <p:clrMapOvr>
    <a:masterClrMapping/>
  </p:clrMapOvr>
  <p:transition advTm="23291">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2"/>
          <p:cNvSpPr>
            <a:spLocks noChangeArrowheads="1"/>
          </p:cNvSpPr>
          <p:nvPr/>
        </p:nvSpPr>
        <p:spPr bwMode="auto">
          <a:xfrm>
            <a:off x="285720" y="1214422"/>
            <a:ext cx="8715404" cy="523220"/>
          </a:xfrm>
          <a:prstGeom prst="rect">
            <a:avLst/>
          </a:prstGeom>
          <a:noFill/>
          <a:ln w="9525">
            <a:noFill/>
            <a:miter lim="800000"/>
            <a:headEnd/>
            <a:tailEnd/>
          </a:ln>
        </p:spPr>
        <p:txBody>
          <a:bodyPr wrap="square">
            <a:spAutoFit/>
          </a:bodyPr>
          <a:lstStyle/>
          <a:p>
            <a:r>
              <a:rPr lang="zh-CN" altLang="en-US" sz="2800" b="1" dirty="0">
                <a:solidFill>
                  <a:srgbClr val="000000"/>
                </a:solidFill>
                <a:latin typeface="宋体" pitchFamily="2" charset="-122"/>
              </a:rPr>
              <a:t>（一</a:t>
            </a:r>
            <a:r>
              <a:rPr lang="zh-CN" altLang="en-US" sz="2800" b="1" dirty="0" smtClean="0">
                <a:solidFill>
                  <a:srgbClr val="000000"/>
                </a:solidFill>
                <a:latin typeface="宋体" pitchFamily="2" charset="-122"/>
              </a:rPr>
              <a:t>）</a:t>
            </a:r>
            <a:r>
              <a:rPr lang="zh-CN" altLang="zh-CN" sz="2800" b="1" dirty="0">
                <a:latin typeface="宋体" pitchFamily="2" charset="-122"/>
              </a:rPr>
              <a:t>出台一系列政策，规范科研经费的使用</a:t>
            </a:r>
            <a:endParaRPr lang="zh-CN" altLang="en-US" sz="2800" b="1" dirty="0">
              <a:solidFill>
                <a:srgbClr val="000000"/>
              </a:solidFill>
              <a:latin typeface="宋体" pitchFamily="2" charset="-122"/>
            </a:endParaRPr>
          </a:p>
        </p:txBody>
      </p:sp>
      <p:sp>
        <p:nvSpPr>
          <p:cNvPr id="8196"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6" name="TextBox 5"/>
          <p:cNvSpPr txBox="1"/>
          <p:nvPr/>
        </p:nvSpPr>
        <p:spPr>
          <a:xfrm>
            <a:off x="1071538" y="4720248"/>
            <a:ext cx="7000924" cy="923330"/>
          </a:xfrm>
          <a:prstGeom prst="rect">
            <a:avLst/>
          </a:prstGeom>
          <a:noFill/>
        </p:spPr>
        <p:txBody>
          <a:bodyPr wrap="square" rtlCol="0">
            <a:spAutoFit/>
          </a:bodyPr>
          <a:lstStyle/>
          <a:p>
            <a:r>
              <a:rPr lang="en-US" altLang="zh-CN" sz="2000" dirty="0" smtClean="0">
                <a:latin typeface="黑体" pitchFamily="2" charset="-122"/>
                <a:ea typeface="黑体" pitchFamily="2" charset="-122"/>
              </a:rPr>
              <a:t>2</a:t>
            </a:r>
            <a:r>
              <a:rPr lang="zh-CN" altLang="en-US" sz="2000" dirty="0" smtClean="0">
                <a:latin typeface="黑体" pitchFamily="2" charset="-122"/>
                <a:ea typeface="黑体" pitchFamily="2" charset="-122"/>
              </a:rPr>
              <a:t>、</a:t>
            </a:r>
            <a:r>
              <a:rPr lang="zh-CN" altLang="zh-CN" sz="2000" dirty="0" smtClean="0">
                <a:latin typeface="黑体" pitchFamily="2" charset="-122"/>
                <a:ea typeface="黑体" pitchFamily="2" charset="-122"/>
              </a:rPr>
              <a:t>《关于进一步加强国家科技计划项目（课题）承担单位法人责任的若干意见》（国科发计字〔</a:t>
            </a:r>
            <a:r>
              <a:rPr lang="en-US" altLang="zh-CN" sz="2000" dirty="0" smtClean="0">
                <a:latin typeface="黑体" pitchFamily="2" charset="-122"/>
                <a:ea typeface="黑体" pitchFamily="2" charset="-122"/>
              </a:rPr>
              <a:t>2012</a:t>
            </a:r>
            <a:r>
              <a:rPr lang="zh-CN" altLang="zh-CN" sz="2000" dirty="0" smtClean="0">
                <a:latin typeface="黑体" pitchFamily="2" charset="-122"/>
                <a:ea typeface="黑体" pitchFamily="2" charset="-122"/>
              </a:rPr>
              <a:t>〕</a:t>
            </a:r>
            <a:r>
              <a:rPr lang="en-US" altLang="zh-CN" sz="2000" dirty="0" smtClean="0">
                <a:latin typeface="黑体" pitchFamily="2" charset="-122"/>
                <a:ea typeface="黑体" pitchFamily="2" charset="-122"/>
              </a:rPr>
              <a:t>86</a:t>
            </a:r>
            <a:r>
              <a:rPr lang="zh-CN" altLang="zh-CN" sz="2000" dirty="0" smtClean="0">
                <a:latin typeface="黑体" pitchFamily="2" charset="-122"/>
                <a:ea typeface="黑体" pitchFamily="2" charset="-122"/>
              </a:rPr>
              <a:t>号）</a:t>
            </a:r>
          </a:p>
          <a:p>
            <a:endParaRPr lang="zh-CN" altLang="en-US" dirty="0"/>
          </a:p>
        </p:txBody>
      </p:sp>
      <p:sp>
        <p:nvSpPr>
          <p:cNvPr id="9" name="TextBox 8"/>
          <p:cNvSpPr txBox="1"/>
          <p:nvPr/>
        </p:nvSpPr>
        <p:spPr>
          <a:xfrm>
            <a:off x="928662" y="2071678"/>
            <a:ext cx="7358114" cy="923330"/>
          </a:xfrm>
          <a:prstGeom prst="rect">
            <a:avLst/>
          </a:prstGeom>
          <a:noFill/>
        </p:spPr>
        <p:txBody>
          <a:bodyPr wrap="square" rtlCol="0">
            <a:spAutoFit/>
          </a:bodyPr>
          <a:lstStyle/>
          <a:p>
            <a:r>
              <a:rPr lang="en-US" altLang="zh-CN" sz="2000" dirty="0" smtClean="0">
                <a:solidFill>
                  <a:srgbClr val="000000"/>
                </a:solidFill>
                <a:latin typeface="黑体" pitchFamily="2" charset="-122"/>
                <a:ea typeface="黑体" pitchFamily="2" charset="-122"/>
              </a:rPr>
              <a:t>1</a:t>
            </a:r>
            <a:r>
              <a:rPr lang="zh-CN" altLang="en-US" sz="2000" dirty="0" smtClean="0">
                <a:solidFill>
                  <a:srgbClr val="000000"/>
                </a:solidFill>
                <a:latin typeface="黑体" pitchFamily="2" charset="-122"/>
                <a:ea typeface="黑体" pitchFamily="2" charset="-122"/>
              </a:rPr>
              <a:t>、</a:t>
            </a:r>
            <a:r>
              <a:rPr lang="zh-CN" altLang="zh-CN" sz="2000" dirty="0" smtClean="0">
                <a:latin typeface="黑体" pitchFamily="2" charset="-122"/>
                <a:ea typeface="黑体" pitchFamily="2" charset="-122"/>
              </a:rPr>
              <a:t>《关于调整国家科技计划和公益性行业科研专项经费管理办法若干规定的通知》</a:t>
            </a:r>
            <a:r>
              <a:rPr lang="en-US" altLang="zh-CN" sz="2000" dirty="0" smtClean="0">
                <a:latin typeface="黑体" pitchFamily="2" charset="-122"/>
                <a:ea typeface="黑体" pitchFamily="2" charset="-122"/>
              </a:rPr>
              <a:t>(</a:t>
            </a:r>
            <a:r>
              <a:rPr lang="zh-CN" altLang="zh-CN" sz="2000" dirty="0">
                <a:latin typeface="黑体" pitchFamily="2" charset="-122"/>
                <a:ea typeface="黑体" pitchFamily="2" charset="-122"/>
              </a:rPr>
              <a:t>财教〔</a:t>
            </a:r>
            <a:r>
              <a:rPr lang="en-US" altLang="zh-CN" sz="2000" dirty="0">
                <a:latin typeface="黑体" pitchFamily="2" charset="-122"/>
                <a:ea typeface="黑体" pitchFamily="2" charset="-122"/>
              </a:rPr>
              <a:t>2011</a:t>
            </a:r>
            <a:r>
              <a:rPr lang="zh-CN" altLang="zh-CN" sz="2000" dirty="0">
                <a:latin typeface="黑体" pitchFamily="2" charset="-122"/>
                <a:ea typeface="黑体" pitchFamily="2" charset="-122"/>
              </a:rPr>
              <a:t>〕</a:t>
            </a:r>
            <a:r>
              <a:rPr lang="en-US" altLang="zh-CN" sz="2000" dirty="0">
                <a:latin typeface="黑体" pitchFamily="2" charset="-122"/>
                <a:ea typeface="黑体" pitchFamily="2" charset="-122"/>
              </a:rPr>
              <a:t>434</a:t>
            </a:r>
            <a:r>
              <a:rPr lang="zh-CN" altLang="zh-CN" sz="2000" dirty="0" smtClean="0">
                <a:latin typeface="黑体" pitchFamily="2" charset="-122"/>
                <a:ea typeface="黑体" pitchFamily="2" charset="-122"/>
              </a:rPr>
              <a:t>号</a:t>
            </a:r>
            <a:r>
              <a:rPr lang="en-US" altLang="zh-CN" sz="2000" dirty="0" smtClean="0">
                <a:latin typeface="黑体" pitchFamily="2" charset="-122"/>
                <a:ea typeface="黑体" pitchFamily="2" charset="-122"/>
              </a:rPr>
              <a:t>)</a:t>
            </a:r>
          </a:p>
          <a:p>
            <a:endParaRPr lang="zh-CN" altLang="en-US" dirty="0"/>
          </a:p>
        </p:txBody>
      </p:sp>
      <p:sp>
        <p:nvSpPr>
          <p:cNvPr id="10" name="TextBox 9"/>
          <p:cNvSpPr txBox="1"/>
          <p:nvPr/>
        </p:nvSpPr>
        <p:spPr>
          <a:xfrm>
            <a:off x="1457306" y="2914646"/>
            <a:ext cx="7072362" cy="61555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建立课题间接成本补偿机制，将课题经费分为直接费用和间接费用</a:t>
            </a:r>
          </a:p>
          <a:p>
            <a:endParaRPr lang="zh-CN" altLang="en-US" sz="1700" dirty="0"/>
          </a:p>
        </p:txBody>
      </p:sp>
      <p:sp>
        <p:nvSpPr>
          <p:cNvPr id="11" name="TextBox 10"/>
          <p:cNvSpPr txBox="1"/>
          <p:nvPr/>
        </p:nvSpPr>
        <p:spPr>
          <a:xfrm>
            <a:off x="1457298" y="3400424"/>
            <a:ext cx="6572296" cy="61555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简化预算调整程序，承担单位开始有部分预算调整审批权</a:t>
            </a:r>
            <a:endParaRPr lang="en-US" altLang="zh-CN" sz="1700" dirty="0"/>
          </a:p>
          <a:p>
            <a:endParaRPr lang="zh-CN" altLang="en-US" sz="1700" dirty="0"/>
          </a:p>
        </p:txBody>
      </p:sp>
      <p:sp>
        <p:nvSpPr>
          <p:cNvPr id="13" name="TextBox 12"/>
          <p:cNvSpPr txBox="1"/>
          <p:nvPr/>
        </p:nvSpPr>
        <p:spPr>
          <a:xfrm>
            <a:off x="1600178" y="5529278"/>
            <a:ext cx="4857784" cy="353943"/>
          </a:xfrm>
          <a:prstGeom prst="rect">
            <a:avLst/>
          </a:prstGeom>
          <a:noFill/>
        </p:spPr>
        <p:txBody>
          <a:bodyPr wrap="square" rtlCol="0">
            <a:spAutoFit/>
          </a:bodyPr>
          <a:lstStyle/>
          <a:p>
            <a:pPr marL="285750" indent="-285750">
              <a:buClr>
                <a:srgbClr val="FF6600"/>
              </a:buClr>
              <a:buFont typeface="Wingdings" pitchFamily="2" charset="2"/>
              <a:buChar char="l"/>
            </a:pPr>
            <a:r>
              <a:rPr lang="en-US" altLang="zh-CN" sz="1700" dirty="0" smtClean="0"/>
              <a:t> </a:t>
            </a:r>
            <a:r>
              <a:rPr lang="zh-CN" altLang="zh-CN" sz="1700" dirty="0"/>
              <a:t>明确课题承担单位的法人责任和总体要求</a:t>
            </a:r>
            <a:endParaRPr lang="zh-CN" altLang="en-US" sz="1700" dirty="0"/>
          </a:p>
        </p:txBody>
      </p:sp>
      <p:sp>
        <p:nvSpPr>
          <p:cNvPr id="12" name="TextBox 11"/>
          <p:cNvSpPr txBox="1"/>
          <p:nvPr/>
        </p:nvSpPr>
        <p:spPr>
          <a:xfrm>
            <a:off x="8532440" y="6597352"/>
            <a:ext cx="611560" cy="307777"/>
          </a:xfrm>
          <a:prstGeom prst="rect">
            <a:avLst/>
          </a:prstGeom>
          <a:noFill/>
        </p:spPr>
        <p:txBody>
          <a:bodyPr wrap="square" rtlCol="0">
            <a:spAutoFit/>
          </a:bodyPr>
          <a:lstStyle/>
          <a:p>
            <a:r>
              <a:rPr lang="en-US" altLang="zh-CN" dirty="0" smtClean="0"/>
              <a:t>2</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6" name="TextBox 5"/>
          <p:cNvSpPr txBox="1"/>
          <p:nvPr/>
        </p:nvSpPr>
        <p:spPr>
          <a:xfrm>
            <a:off x="642890" y="2071678"/>
            <a:ext cx="7889550" cy="1600438"/>
          </a:xfrm>
          <a:prstGeom prst="rect">
            <a:avLst/>
          </a:prstGeom>
          <a:noFill/>
        </p:spPr>
        <p:txBody>
          <a:bodyPr wrap="square" rtlCol="0">
            <a:spAutoFit/>
          </a:bodyPr>
          <a:lstStyle/>
          <a:p>
            <a:r>
              <a:rPr lang="en-US" altLang="zh-CN" sz="2000" dirty="0" smtClean="0">
                <a:latin typeface="黑体" pitchFamily="2" charset="-122"/>
                <a:ea typeface="黑体" pitchFamily="2" charset="-122"/>
              </a:rPr>
              <a:t>3</a:t>
            </a:r>
            <a:r>
              <a:rPr lang="zh-CN" altLang="en-US" sz="2000" dirty="0" smtClean="0">
                <a:latin typeface="黑体" pitchFamily="2" charset="-122"/>
                <a:ea typeface="黑体" pitchFamily="2" charset="-122"/>
              </a:rPr>
              <a:t>、</a:t>
            </a:r>
            <a:r>
              <a:rPr lang="zh-CN" altLang="zh-CN" sz="2000" dirty="0" smtClean="0">
                <a:latin typeface="黑体" pitchFamily="2" charset="-122"/>
                <a:ea typeface="黑体" pitchFamily="2" charset="-122"/>
              </a:rPr>
              <a:t>《</a:t>
            </a:r>
            <a:r>
              <a:rPr lang="zh-CN" altLang="zh-CN" sz="2000" dirty="0">
                <a:latin typeface="黑体" pitchFamily="2" charset="-122"/>
                <a:ea typeface="黑体" pitchFamily="2" charset="-122"/>
              </a:rPr>
              <a:t>教育部 财政部关于加强中央部门所属高校科研经费管理的意见</a:t>
            </a:r>
            <a:r>
              <a:rPr lang="zh-CN"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a:t>
            </a:r>
            <a:r>
              <a:rPr lang="zh-CN" altLang="zh-CN" sz="2000" dirty="0" smtClean="0">
                <a:latin typeface="黑体" pitchFamily="2" charset="-122"/>
                <a:ea typeface="黑体" pitchFamily="2" charset="-122"/>
              </a:rPr>
              <a:t>教</a:t>
            </a:r>
            <a:r>
              <a:rPr lang="zh-CN" altLang="zh-CN" sz="2000" dirty="0">
                <a:latin typeface="黑体" pitchFamily="2" charset="-122"/>
                <a:ea typeface="黑体" pitchFamily="2" charset="-122"/>
              </a:rPr>
              <a:t>财</a:t>
            </a:r>
            <a:r>
              <a:rPr lang="en-US" altLang="zh-CN" sz="2000" dirty="0">
                <a:latin typeface="黑体" pitchFamily="2" charset="-122"/>
                <a:ea typeface="黑体" pitchFamily="2" charset="-122"/>
              </a:rPr>
              <a:t>[2012]7</a:t>
            </a:r>
            <a:r>
              <a:rPr lang="zh-CN" altLang="zh-CN" sz="2000" dirty="0" smtClean="0">
                <a:latin typeface="黑体" pitchFamily="2" charset="-122"/>
                <a:ea typeface="黑体" pitchFamily="2" charset="-122"/>
              </a:rPr>
              <a:t>号</a:t>
            </a:r>
            <a:r>
              <a:rPr lang="zh-CN" altLang="en-US" sz="2000" dirty="0" smtClean="0">
                <a:latin typeface="黑体" pitchFamily="2" charset="-122"/>
                <a:ea typeface="黑体" pitchFamily="2" charset="-122"/>
              </a:rPr>
              <a:t>）</a:t>
            </a:r>
            <a:endParaRPr lang="en-US" altLang="zh-CN" sz="2000" dirty="0" smtClean="0">
              <a:latin typeface="黑体" pitchFamily="2" charset="-122"/>
              <a:ea typeface="黑体" pitchFamily="2" charset="-122"/>
            </a:endParaRPr>
          </a:p>
          <a:p>
            <a:r>
              <a:rPr lang="en-US" altLang="zh-CN" sz="2000" dirty="0" smtClean="0"/>
              <a:t>       </a:t>
            </a:r>
            <a:endParaRPr lang="zh-CN" altLang="zh-CN" sz="2000" dirty="0"/>
          </a:p>
          <a:p>
            <a:endParaRPr lang="zh-CN" altLang="zh-CN" sz="2400" dirty="0"/>
          </a:p>
          <a:p>
            <a:endParaRPr lang="zh-CN" altLang="en-US" dirty="0"/>
          </a:p>
        </p:txBody>
      </p:sp>
      <p:sp>
        <p:nvSpPr>
          <p:cNvPr id="7" name="矩形 2"/>
          <p:cNvSpPr>
            <a:spLocks noChangeArrowheads="1"/>
          </p:cNvSpPr>
          <p:nvPr/>
        </p:nvSpPr>
        <p:spPr bwMode="auto">
          <a:xfrm>
            <a:off x="285720" y="1214422"/>
            <a:ext cx="8715404" cy="523220"/>
          </a:xfrm>
          <a:prstGeom prst="rect">
            <a:avLst/>
          </a:prstGeom>
          <a:noFill/>
          <a:ln w="9525">
            <a:noFill/>
            <a:miter lim="800000"/>
            <a:headEnd/>
            <a:tailEnd/>
          </a:ln>
        </p:spPr>
        <p:txBody>
          <a:bodyPr wrap="square">
            <a:spAutoFit/>
          </a:bodyPr>
          <a:lstStyle/>
          <a:p>
            <a:r>
              <a:rPr lang="zh-CN" altLang="en-US" sz="2800" b="1" dirty="0">
                <a:solidFill>
                  <a:srgbClr val="000000"/>
                </a:solidFill>
                <a:latin typeface="宋体" pitchFamily="2" charset="-122"/>
              </a:rPr>
              <a:t>（一</a:t>
            </a:r>
            <a:r>
              <a:rPr lang="zh-CN" altLang="en-US" sz="2800" b="1" dirty="0" smtClean="0">
                <a:solidFill>
                  <a:srgbClr val="000000"/>
                </a:solidFill>
                <a:latin typeface="宋体" pitchFamily="2" charset="-122"/>
              </a:rPr>
              <a:t>）</a:t>
            </a:r>
            <a:r>
              <a:rPr lang="zh-CN" altLang="zh-CN" sz="2800" b="1" dirty="0">
                <a:latin typeface="宋体" pitchFamily="2" charset="-122"/>
              </a:rPr>
              <a:t>出台一系列政策，规范科研经费的使用</a:t>
            </a:r>
            <a:endParaRPr lang="zh-CN" altLang="en-US" sz="2800" b="1" dirty="0">
              <a:solidFill>
                <a:srgbClr val="000000"/>
              </a:solidFill>
              <a:latin typeface="宋体" pitchFamily="2" charset="-122"/>
            </a:endParaRPr>
          </a:p>
        </p:txBody>
      </p:sp>
      <p:sp>
        <p:nvSpPr>
          <p:cNvPr id="8" name="TextBox 7"/>
          <p:cNvSpPr txBox="1"/>
          <p:nvPr/>
        </p:nvSpPr>
        <p:spPr>
          <a:xfrm>
            <a:off x="1042954" y="3500438"/>
            <a:ext cx="3357586" cy="1983107"/>
          </a:xfrm>
          <a:prstGeom prst="rect">
            <a:avLst/>
          </a:prstGeom>
          <a:noFill/>
        </p:spPr>
        <p:txBody>
          <a:bodyPr wrap="square" rtlCol="0">
            <a:spAutoFit/>
          </a:bodyPr>
          <a:lstStyle/>
          <a:p>
            <a:pPr marL="285750" indent="-285750">
              <a:lnSpc>
                <a:spcPts val="2500"/>
              </a:lnSpc>
              <a:buClr>
                <a:srgbClr val="FF6600"/>
              </a:buClr>
              <a:buFont typeface="Wingdings" pitchFamily="2" charset="2"/>
              <a:buChar char="l"/>
            </a:pPr>
            <a:r>
              <a:rPr lang="zh-CN" altLang="en-US" sz="1700" dirty="0">
                <a:solidFill>
                  <a:srgbClr val="FF6600"/>
                </a:solidFill>
              </a:rPr>
              <a:t>划出</a:t>
            </a:r>
            <a:r>
              <a:rPr lang="zh-CN" altLang="zh-CN" sz="1700" dirty="0">
                <a:solidFill>
                  <a:srgbClr val="FF6600"/>
                </a:solidFill>
              </a:rPr>
              <a:t>红线</a:t>
            </a:r>
            <a:r>
              <a:rPr lang="zh-CN" altLang="zh-CN" sz="1700" dirty="0"/>
              <a:t>：严禁违规使用经费。学校科研人员应严格按照预算批复或合同（任务书）的支出范围和标准使用经费，严禁以任何方式挪用、侵占、骗取科研经费</a:t>
            </a:r>
            <a:r>
              <a:rPr lang="zh-CN" altLang="en-US" sz="1700" dirty="0"/>
              <a:t>。</a:t>
            </a:r>
          </a:p>
        </p:txBody>
      </p:sp>
      <p:sp>
        <p:nvSpPr>
          <p:cNvPr id="10" name="TextBox 9"/>
          <p:cNvSpPr txBox="1"/>
          <p:nvPr/>
        </p:nvSpPr>
        <p:spPr>
          <a:xfrm>
            <a:off x="1042954" y="2988230"/>
            <a:ext cx="5929354" cy="35394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三个文件之一，对科研经费管理提出全面的、详细的意见</a:t>
            </a:r>
            <a:endParaRPr lang="zh-CN" altLang="en-US" sz="1700" dirty="0"/>
          </a:p>
        </p:txBody>
      </p:sp>
      <p:sp>
        <p:nvSpPr>
          <p:cNvPr id="11" name="圆角矩形标注 10"/>
          <p:cNvSpPr/>
          <p:nvPr/>
        </p:nvSpPr>
        <p:spPr>
          <a:xfrm>
            <a:off x="4644817" y="3457796"/>
            <a:ext cx="4607703" cy="2828718"/>
          </a:xfrm>
          <a:prstGeom prst="wedgeRoundRectCallout">
            <a:avLst>
              <a:gd name="adj1" fmla="val -57910"/>
              <a:gd name="adj2" fmla="val -40700"/>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严禁编造虚假合同、编制虚假预算；</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严禁违规将科研经费转拨、转移到利益相关的单位或个人；</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严禁购买与科研项目无关的设备、材料；</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严禁虚构经济业务、使用虚假票据套取科研经费；</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严禁在科研经费中报销个人家庭消费支出；</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严禁虚列、伪造名单，虚报冒领科研劳务性费用；</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严禁借科研协作之名，将科研经费挪作它用；</a:t>
            </a:r>
            <a:endParaRPr lang="en-US" altLang="zh-CN" sz="1500" dirty="0" smtClean="0">
              <a:solidFill>
                <a:schemeClr val="bg1"/>
              </a:solidFill>
              <a:latin typeface="黑体" pitchFamily="2" charset="-122"/>
              <a:ea typeface="黑体" pitchFamily="2" charset="-122"/>
            </a:endParaRPr>
          </a:p>
          <a:p>
            <a:pPr>
              <a:lnSpc>
                <a:spcPts val="2200"/>
              </a:lnSpc>
              <a:buFont typeface="Arial" pitchFamily="34" charset="0"/>
              <a:buChar char="•"/>
            </a:pPr>
            <a:r>
              <a:rPr lang="zh-CN" altLang="zh-CN" sz="1500" dirty="0" smtClean="0">
                <a:solidFill>
                  <a:schemeClr val="bg1"/>
                </a:solidFill>
                <a:latin typeface="黑体" pitchFamily="2" charset="-122"/>
                <a:ea typeface="黑体" pitchFamily="2" charset="-122"/>
              </a:rPr>
              <a:t>严禁设立“小金库”</a:t>
            </a:r>
            <a:r>
              <a:rPr lang="zh-CN" altLang="en-US" sz="1500" dirty="0" smtClean="0">
                <a:solidFill>
                  <a:schemeClr val="bg1"/>
                </a:solidFill>
                <a:latin typeface="黑体" pitchFamily="2" charset="-122"/>
                <a:ea typeface="黑体" pitchFamily="2" charset="-122"/>
              </a:rPr>
              <a:t>。</a:t>
            </a:r>
            <a:endParaRPr lang="zh-CN" altLang="en-US" sz="1500" dirty="0">
              <a:solidFill>
                <a:schemeClr val="bg1"/>
              </a:solidFill>
              <a:latin typeface="黑体" pitchFamily="2" charset="-122"/>
              <a:ea typeface="黑体" pitchFamily="2" charset="-122"/>
            </a:endParaRPr>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3</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6" name="TextBox 5"/>
          <p:cNvSpPr txBox="1"/>
          <p:nvPr/>
        </p:nvSpPr>
        <p:spPr>
          <a:xfrm>
            <a:off x="1443016" y="5643578"/>
            <a:ext cx="7215238" cy="113877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教育部决定在直属高校开展自查自纠工作</a:t>
            </a:r>
            <a:r>
              <a:rPr lang="zh-CN" altLang="en-US" sz="1700" dirty="0"/>
              <a:t>，</a:t>
            </a:r>
            <a:r>
              <a:rPr lang="zh-CN" altLang="zh-CN" sz="1700" dirty="0" smtClean="0"/>
              <a:t>检查</a:t>
            </a:r>
            <a:r>
              <a:rPr lang="zh-CN" altLang="en-US" sz="1700" dirty="0" smtClean="0"/>
              <a:t>科研经费管理和</a:t>
            </a:r>
            <a:r>
              <a:rPr lang="zh-CN" altLang="zh-CN" sz="1700" dirty="0" smtClean="0"/>
              <a:t>三</a:t>
            </a:r>
            <a:r>
              <a:rPr lang="zh-CN" altLang="zh-CN" sz="1700" dirty="0"/>
              <a:t>个文件的落实情况</a:t>
            </a:r>
            <a:r>
              <a:rPr lang="en-US" altLang="zh-CN" sz="1700" dirty="0"/>
              <a:t>                                     </a:t>
            </a:r>
            <a:endParaRPr lang="zh-CN" altLang="zh-CN" sz="1700" dirty="0"/>
          </a:p>
          <a:p>
            <a:endParaRPr lang="zh-CN" altLang="zh-CN" sz="1700" dirty="0"/>
          </a:p>
          <a:p>
            <a:endParaRPr lang="zh-CN" altLang="en-US" sz="1700" dirty="0"/>
          </a:p>
        </p:txBody>
      </p:sp>
      <p:sp>
        <p:nvSpPr>
          <p:cNvPr id="5" name="TextBox 4"/>
          <p:cNvSpPr txBox="1"/>
          <p:nvPr/>
        </p:nvSpPr>
        <p:spPr>
          <a:xfrm>
            <a:off x="785786" y="2000240"/>
            <a:ext cx="7500990" cy="1015663"/>
          </a:xfrm>
          <a:prstGeom prst="rect">
            <a:avLst/>
          </a:prstGeom>
          <a:noFill/>
        </p:spPr>
        <p:txBody>
          <a:bodyPr wrap="square" rtlCol="0">
            <a:spAutoFit/>
          </a:bodyPr>
          <a:lstStyle/>
          <a:p>
            <a:r>
              <a:rPr lang="en-US" altLang="zh-CN" sz="2000" dirty="0" smtClean="0">
                <a:latin typeface="黑体" pitchFamily="2" charset="-122"/>
                <a:ea typeface="黑体" pitchFamily="2" charset="-122"/>
              </a:rPr>
              <a:t>4</a:t>
            </a:r>
            <a:r>
              <a:rPr lang="zh-CN" altLang="en-US" sz="2000" dirty="0" smtClean="0">
                <a:latin typeface="黑体" pitchFamily="2" charset="-122"/>
                <a:ea typeface="黑体" pitchFamily="2" charset="-122"/>
              </a:rPr>
              <a:t>、</a:t>
            </a:r>
            <a:r>
              <a:rPr lang="zh-CN" altLang="zh-CN" sz="2000" dirty="0" smtClean="0">
                <a:latin typeface="黑体" pitchFamily="2" charset="-122"/>
                <a:ea typeface="黑体" pitchFamily="2" charset="-122"/>
              </a:rPr>
              <a:t>《教育部关于进一步加强高校科研项目管理的意见 </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a:t>
            </a:r>
            <a:r>
              <a:rPr lang="zh-CN" altLang="zh-CN" sz="2000" dirty="0" smtClean="0">
                <a:latin typeface="黑体" pitchFamily="2" charset="-122"/>
                <a:ea typeface="黑体" pitchFamily="2" charset="-122"/>
              </a:rPr>
              <a:t>教技</a:t>
            </a:r>
            <a:r>
              <a:rPr lang="en-US" altLang="zh-CN" sz="2000" dirty="0" smtClean="0">
                <a:latin typeface="黑体" pitchFamily="2" charset="-122"/>
                <a:ea typeface="黑体" pitchFamily="2" charset="-122"/>
              </a:rPr>
              <a:t>[2012]14</a:t>
            </a:r>
            <a:r>
              <a:rPr lang="zh-CN" altLang="zh-CN" sz="2000" dirty="0" smtClean="0">
                <a:latin typeface="黑体" pitchFamily="2" charset="-122"/>
                <a:ea typeface="黑体" pitchFamily="2" charset="-122"/>
              </a:rPr>
              <a:t>号</a:t>
            </a:r>
            <a:r>
              <a:rPr lang="zh-CN" altLang="en-US" sz="2000" dirty="0" smtClean="0">
                <a:latin typeface="黑体" pitchFamily="2" charset="-122"/>
                <a:ea typeface="黑体" pitchFamily="2" charset="-122"/>
              </a:rPr>
              <a:t>）</a:t>
            </a:r>
            <a:endParaRPr lang="zh-CN" altLang="zh-CN" sz="2000" dirty="0" smtClean="0">
              <a:latin typeface="黑体" pitchFamily="2" charset="-122"/>
              <a:ea typeface="黑体" pitchFamily="2" charset="-122"/>
            </a:endParaRPr>
          </a:p>
          <a:p>
            <a:endParaRPr lang="zh-CN" altLang="en-US" sz="2000" dirty="0">
              <a:latin typeface="黑体" pitchFamily="2" charset="-122"/>
              <a:ea typeface="黑体" pitchFamily="2" charset="-122"/>
            </a:endParaRPr>
          </a:p>
        </p:txBody>
      </p:sp>
      <p:sp>
        <p:nvSpPr>
          <p:cNvPr id="7" name="矩形 2"/>
          <p:cNvSpPr>
            <a:spLocks noChangeArrowheads="1"/>
          </p:cNvSpPr>
          <p:nvPr/>
        </p:nvSpPr>
        <p:spPr bwMode="auto">
          <a:xfrm>
            <a:off x="285720" y="1214422"/>
            <a:ext cx="8715404" cy="523220"/>
          </a:xfrm>
          <a:prstGeom prst="rect">
            <a:avLst/>
          </a:prstGeom>
          <a:noFill/>
          <a:ln w="9525">
            <a:noFill/>
            <a:miter lim="800000"/>
            <a:headEnd/>
            <a:tailEnd/>
          </a:ln>
        </p:spPr>
        <p:txBody>
          <a:bodyPr wrap="square">
            <a:spAutoFit/>
          </a:bodyPr>
          <a:lstStyle/>
          <a:p>
            <a:r>
              <a:rPr lang="zh-CN" altLang="en-US" sz="2800" b="1" dirty="0">
                <a:solidFill>
                  <a:srgbClr val="000000"/>
                </a:solidFill>
                <a:latin typeface="宋体" pitchFamily="2" charset="-122"/>
              </a:rPr>
              <a:t>（一</a:t>
            </a:r>
            <a:r>
              <a:rPr lang="zh-CN" altLang="en-US" sz="2800" b="1" dirty="0" smtClean="0">
                <a:solidFill>
                  <a:srgbClr val="000000"/>
                </a:solidFill>
                <a:latin typeface="宋体" pitchFamily="2" charset="-122"/>
              </a:rPr>
              <a:t>）</a:t>
            </a:r>
            <a:r>
              <a:rPr lang="zh-CN" altLang="zh-CN" sz="2800" b="1" dirty="0">
                <a:latin typeface="宋体" pitchFamily="2" charset="-122"/>
              </a:rPr>
              <a:t>出台一系列政策，规范科研经费的使用</a:t>
            </a:r>
            <a:endParaRPr lang="zh-CN" altLang="en-US" sz="2800" b="1" dirty="0">
              <a:solidFill>
                <a:srgbClr val="000000"/>
              </a:solidFill>
              <a:latin typeface="宋体" pitchFamily="2" charset="-122"/>
            </a:endParaRPr>
          </a:p>
        </p:txBody>
      </p:sp>
      <p:sp>
        <p:nvSpPr>
          <p:cNvPr id="8" name="TextBox 7"/>
          <p:cNvSpPr txBox="1"/>
          <p:nvPr/>
        </p:nvSpPr>
        <p:spPr>
          <a:xfrm>
            <a:off x="2428860" y="3214686"/>
            <a:ext cx="5572164" cy="307777"/>
          </a:xfrm>
          <a:prstGeom prst="rect">
            <a:avLst/>
          </a:prstGeom>
          <a:noFill/>
        </p:spPr>
        <p:txBody>
          <a:bodyPr wrap="square" rtlCol="0">
            <a:spAutoFit/>
          </a:bodyPr>
          <a:lstStyle/>
          <a:p>
            <a:endParaRPr lang="zh-CN" altLang="en-US" dirty="0"/>
          </a:p>
        </p:txBody>
      </p:sp>
      <p:sp>
        <p:nvSpPr>
          <p:cNvPr id="9" name="TextBox 8"/>
          <p:cNvSpPr txBox="1"/>
          <p:nvPr/>
        </p:nvSpPr>
        <p:spPr>
          <a:xfrm>
            <a:off x="1385864" y="2786058"/>
            <a:ext cx="5357850" cy="61555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三个文件之一，要求加强项目的全过程管理</a:t>
            </a:r>
          </a:p>
          <a:p>
            <a:pPr marL="285750" indent="-285750">
              <a:buClr>
                <a:srgbClr val="FF6600"/>
              </a:buClr>
              <a:buFont typeface="Wingdings" pitchFamily="2" charset="2"/>
              <a:buChar char="l"/>
            </a:pPr>
            <a:endParaRPr lang="zh-CN" altLang="en-US" sz="1700" dirty="0"/>
          </a:p>
        </p:txBody>
      </p:sp>
      <p:sp>
        <p:nvSpPr>
          <p:cNvPr id="11" name="TextBox 10"/>
          <p:cNvSpPr txBox="1"/>
          <p:nvPr/>
        </p:nvSpPr>
        <p:spPr>
          <a:xfrm>
            <a:off x="800074" y="3571876"/>
            <a:ext cx="8072494" cy="615553"/>
          </a:xfrm>
          <a:prstGeom prst="rect">
            <a:avLst/>
          </a:prstGeom>
          <a:noFill/>
        </p:spPr>
        <p:txBody>
          <a:bodyPr wrap="square" rtlCol="0">
            <a:spAutoFit/>
          </a:bodyPr>
          <a:lstStyle/>
          <a:p>
            <a:r>
              <a:rPr lang="en-US" altLang="zh-CN" sz="2000" dirty="0" smtClean="0">
                <a:latin typeface="黑体" pitchFamily="2" charset="-122"/>
                <a:ea typeface="黑体" pitchFamily="2" charset="-122"/>
              </a:rPr>
              <a:t>5</a:t>
            </a:r>
            <a:r>
              <a:rPr lang="zh-CN" altLang="en-US" sz="2000" dirty="0" smtClean="0">
                <a:latin typeface="黑体" pitchFamily="2" charset="-122"/>
                <a:ea typeface="黑体" pitchFamily="2" charset="-122"/>
              </a:rPr>
              <a:t>、</a:t>
            </a:r>
            <a:r>
              <a:rPr lang="en-US" altLang="zh-CN" sz="2000" dirty="0" smtClean="0">
                <a:latin typeface="黑体" pitchFamily="2" charset="-122"/>
                <a:ea typeface="黑体" pitchFamily="2" charset="-122"/>
              </a:rPr>
              <a:t>《</a:t>
            </a:r>
            <a:r>
              <a:rPr lang="zh-CN" altLang="zh-CN" sz="2000" dirty="0" smtClean="0">
                <a:latin typeface="黑体" pitchFamily="2" charset="-122"/>
                <a:ea typeface="黑体" pitchFamily="2" charset="-122"/>
              </a:rPr>
              <a:t>教育部关于进一步规范高校科研行为的意见》</a:t>
            </a:r>
            <a:r>
              <a:rPr lang="zh-CN" altLang="en-US" sz="2000" dirty="0">
                <a:latin typeface="黑体" pitchFamily="2" charset="-122"/>
                <a:ea typeface="黑体" pitchFamily="2" charset="-122"/>
              </a:rPr>
              <a:t>（</a:t>
            </a:r>
            <a:r>
              <a:rPr lang="zh-CN" altLang="zh-CN" sz="2000" dirty="0" smtClean="0">
                <a:latin typeface="黑体" pitchFamily="2" charset="-122"/>
                <a:ea typeface="黑体" pitchFamily="2" charset="-122"/>
              </a:rPr>
              <a:t>教监</a:t>
            </a:r>
            <a:r>
              <a:rPr lang="en-US" altLang="zh-CN" sz="2000" dirty="0" smtClean="0">
                <a:latin typeface="黑体" pitchFamily="2" charset="-122"/>
                <a:ea typeface="黑体" pitchFamily="2" charset="-122"/>
              </a:rPr>
              <a:t>[2012]6</a:t>
            </a:r>
            <a:r>
              <a:rPr lang="zh-CN" altLang="zh-CN" sz="2000" dirty="0" smtClean="0">
                <a:latin typeface="黑体" pitchFamily="2" charset="-122"/>
                <a:ea typeface="黑体" pitchFamily="2" charset="-122"/>
              </a:rPr>
              <a:t>号</a:t>
            </a:r>
            <a:r>
              <a:rPr lang="zh-CN" altLang="en-US" sz="2000" dirty="0" smtClean="0">
                <a:latin typeface="黑体" pitchFamily="2" charset="-122"/>
                <a:ea typeface="黑体" pitchFamily="2" charset="-122"/>
              </a:rPr>
              <a:t>）</a:t>
            </a:r>
            <a:endParaRPr lang="zh-CN" altLang="zh-CN" sz="2000" dirty="0" smtClean="0">
              <a:latin typeface="黑体" pitchFamily="2" charset="-122"/>
              <a:ea typeface="黑体" pitchFamily="2" charset="-122"/>
            </a:endParaRPr>
          </a:p>
          <a:p>
            <a:endParaRPr lang="zh-CN" altLang="en-US" dirty="0"/>
          </a:p>
        </p:txBody>
      </p:sp>
      <p:sp>
        <p:nvSpPr>
          <p:cNvPr id="12" name="TextBox 11"/>
          <p:cNvSpPr txBox="1"/>
          <p:nvPr/>
        </p:nvSpPr>
        <p:spPr>
          <a:xfrm>
            <a:off x="1428716" y="4014792"/>
            <a:ext cx="6500858" cy="35394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三个文件之一，提出规范科研行为的总体要求和具体内容</a:t>
            </a:r>
            <a:endParaRPr lang="zh-CN" altLang="en-US" sz="1700" dirty="0"/>
          </a:p>
        </p:txBody>
      </p:sp>
      <p:sp>
        <p:nvSpPr>
          <p:cNvPr id="13" name="TextBox 12"/>
          <p:cNvSpPr txBox="1"/>
          <p:nvPr/>
        </p:nvSpPr>
        <p:spPr>
          <a:xfrm>
            <a:off x="814354" y="4500570"/>
            <a:ext cx="7643866" cy="1323439"/>
          </a:xfrm>
          <a:prstGeom prst="rect">
            <a:avLst/>
          </a:prstGeom>
          <a:noFill/>
        </p:spPr>
        <p:txBody>
          <a:bodyPr wrap="square" rtlCol="0">
            <a:spAutoFit/>
          </a:bodyPr>
          <a:lstStyle/>
          <a:p>
            <a:r>
              <a:rPr lang="en-US" altLang="zh-CN" sz="2000" dirty="0" smtClean="0">
                <a:latin typeface="黑体" pitchFamily="2" charset="-122"/>
                <a:ea typeface="黑体" pitchFamily="2" charset="-122"/>
              </a:rPr>
              <a:t> </a:t>
            </a:r>
            <a:endParaRPr lang="zh-CN" altLang="zh-CN" sz="2000" dirty="0" smtClean="0">
              <a:latin typeface="黑体" pitchFamily="2" charset="-122"/>
              <a:ea typeface="黑体" pitchFamily="2" charset="-122"/>
            </a:endParaRPr>
          </a:p>
          <a:p>
            <a:r>
              <a:rPr lang="en-US" altLang="zh-CN" sz="2000" dirty="0" smtClean="0">
                <a:latin typeface="黑体" pitchFamily="2" charset="-122"/>
                <a:ea typeface="黑体" pitchFamily="2" charset="-122"/>
              </a:rPr>
              <a:t>6</a:t>
            </a:r>
            <a:r>
              <a:rPr lang="zh-CN" altLang="en-US" sz="2000" dirty="0" smtClean="0">
                <a:latin typeface="黑体" pitchFamily="2" charset="-122"/>
                <a:ea typeface="黑体" pitchFamily="2" charset="-122"/>
              </a:rPr>
              <a:t>、</a:t>
            </a:r>
            <a:r>
              <a:rPr lang="en-US" altLang="zh-CN" sz="2000" dirty="0">
                <a:latin typeface="黑体" pitchFamily="2" charset="-122"/>
                <a:ea typeface="黑体" pitchFamily="2" charset="-122"/>
              </a:rPr>
              <a:t>《</a:t>
            </a:r>
            <a:r>
              <a:rPr lang="zh-CN" altLang="zh-CN" sz="2000" dirty="0" smtClean="0">
                <a:latin typeface="黑体" pitchFamily="2" charset="-122"/>
                <a:ea typeface="黑体" pitchFamily="2" charset="-122"/>
              </a:rPr>
              <a:t>教育部办公厅关于在部署高校开展科研经费管理自查自纠工作的通知》（教财厅函</a:t>
            </a:r>
            <a:r>
              <a:rPr lang="en-US" altLang="zh-CN" sz="2000" dirty="0" smtClean="0">
                <a:latin typeface="黑体" pitchFamily="2" charset="-122"/>
                <a:ea typeface="黑体" pitchFamily="2" charset="-122"/>
              </a:rPr>
              <a:t>[2013]12</a:t>
            </a:r>
            <a:r>
              <a:rPr lang="zh-CN" altLang="zh-CN" sz="2000" dirty="0" smtClean="0">
                <a:latin typeface="黑体" pitchFamily="2" charset="-122"/>
                <a:ea typeface="黑体" pitchFamily="2" charset="-122"/>
              </a:rPr>
              <a:t>号）</a:t>
            </a:r>
          </a:p>
          <a:p>
            <a:endParaRPr lang="zh-CN" altLang="en-US" sz="2000" dirty="0">
              <a:latin typeface="黑体" pitchFamily="2" charset="-122"/>
              <a:ea typeface="黑体" pitchFamily="2" charset="-122"/>
            </a:endParaRPr>
          </a:p>
        </p:txBody>
      </p:sp>
      <p:sp>
        <p:nvSpPr>
          <p:cNvPr id="14" name="TextBox 13"/>
          <p:cNvSpPr txBox="1"/>
          <p:nvPr/>
        </p:nvSpPr>
        <p:spPr>
          <a:xfrm>
            <a:off x="8532440" y="6597352"/>
            <a:ext cx="611560" cy="307777"/>
          </a:xfrm>
          <a:prstGeom prst="rect">
            <a:avLst/>
          </a:prstGeom>
          <a:noFill/>
        </p:spPr>
        <p:txBody>
          <a:bodyPr wrap="square" rtlCol="0">
            <a:spAutoFit/>
          </a:bodyPr>
          <a:lstStyle/>
          <a:p>
            <a:r>
              <a:rPr lang="en-US" altLang="zh-CN" dirty="0" smtClean="0"/>
              <a:t>4</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6" name="TextBox 5"/>
          <p:cNvSpPr txBox="1"/>
          <p:nvPr/>
        </p:nvSpPr>
        <p:spPr>
          <a:xfrm>
            <a:off x="1071538" y="2319875"/>
            <a:ext cx="7072362" cy="1323439"/>
          </a:xfrm>
          <a:prstGeom prst="rect">
            <a:avLst/>
          </a:prstGeom>
          <a:noFill/>
        </p:spPr>
        <p:txBody>
          <a:bodyPr wrap="square" rtlCol="0">
            <a:spAutoFit/>
          </a:bodyPr>
          <a:lstStyle/>
          <a:p>
            <a:r>
              <a:rPr lang="en-US" altLang="zh-CN" sz="2000" dirty="0">
                <a:latin typeface="黑体" pitchFamily="2" charset="-122"/>
                <a:ea typeface="黑体" pitchFamily="2" charset="-122"/>
              </a:rPr>
              <a:t>7. </a:t>
            </a:r>
            <a:r>
              <a:rPr lang="zh-CN" altLang="zh-CN" sz="2000" dirty="0">
                <a:latin typeface="黑体" pitchFamily="2" charset="-122"/>
                <a:ea typeface="黑体" pitchFamily="2" charset="-122"/>
              </a:rPr>
              <a:t>《国务院关于改进加强中央财政科研项目和资金管理的若干意见》（国发</a:t>
            </a:r>
            <a:r>
              <a:rPr lang="en-US" altLang="zh-CN" sz="2000" dirty="0">
                <a:latin typeface="黑体" pitchFamily="2" charset="-122"/>
                <a:ea typeface="黑体" pitchFamily="2" charset="-122"/>
              </a:rPr>
              <a:t>[2014]11</a:t>
            </a:r>
            <a:r>
              <a:rPr lang="zh-CN" altLang="zh-CN" sz="2000" dirty="0">
                <a:latin typeface="黑体" pitchFamily="2" charset="-122"/>
                <a:ea typeface="黑体" pitchFamily="2" charset="-122"/>
              </a:rPr>
              <a:t>号）</a:t>
            </a:r>
          </a:p>
          <a:p>
            <a:endParaRPr lang="zh-CN" altLang="zh-CN" sz="2000" dirty="0">
              <a:latin typeface="黑体" pitchFamily="2" charset="-122"/>
              <a:ea typeface="黑体" pitchFamily="2" charset="-122"/>
            </a:endParaRPr>
          </a:p>
          <a:p>
            <a:endParaRPr lang="zh-CN" altLang="en-US" sz="2000" dirty="0">
              <a:latin typeface="黑体" pitchFamily="2" charset="-122"/>
              <a:ea typeface="黑体" pitchFamily="2" charset="-122"/>
            </a:endParaRPr>
          </a:p>
        </p:txBody>
      </p:sp>
      <p:sp>
        <p:nvSpPr>
          <p:cNvPr id="5" name="矩形 2"/>
          <p:cNvSpPr>
            <a:spLocks noChangeArrowheads="1"/>
          </p:cNvSpPr>
          <p:nvPr/>
        </p:nvSpPr>
        <p:spPr bwMode="auto">
          <a:xfrm>
            <a:off x="285720" y="1214422"/>
            <a:ext cx="8715404" cy="523220"/>
          </a:xfrm>
          <a:prstGeom prst="rect">
            <a:avLst/>
          </a:prstGeom>
          <a:noFill/>
          <a:ln w="9525">
            <a:noFill/>
            <a:miter lim="800000"/>
            <a:headEnd/>
            <a:tailEnd/>
          </a:ln>
        </p:spPr>
        <p:txBody>
          <a:bodyPr wrap="square">
            <a:spAutoFit/>
          </a:bodyPr>
          <a:lstStyle/>
          <a:p>
            <a:r>
              <a:rPr lang="zh-CN" altLang="en-US" sz="2800" b="1" dirty="0">
                <a:solidFill>
                  <a:srgbClr val="000000"/>
                </a:solidFill>
                <a:latin typeface="宋体" pitchFamily="2" charset="-122"/>
              </a:rPr>
              <a:t>（一</a:t>
            </a:r>
            <a:r>
              <a:rPr lang="zh-CN" altLang="en-US" sz="2800" b="1" dirty="0" smtClean="0">
                <a:solidFill>
                  <a:srgbClr val="000000"/>
                </a:solidFill>
                <a:latin typeface="宋体" pitchFamily="2" charset="-122"/>
              </a:rPr>
              <a:t>）</a:t>
            </a:r>
            <a:r>
              <a:rPr lang="zh-CN" altLang="zh-CN" sz="2800" b="1" dirty="0">
                <a:latin typeface="宋体" pitchFamily="2" charset="-122"/>
              </a:rPr>
              <a:t>出台一系列政策，规范科研经费的使用</a:t>
            </a:r>
            <a:endParaRPr lang="zh-CN" altLang="en-US" sz="2800" b="1" dirty="0">
              <a:solidFill>
                <a:srgbClr val="000000"/>
              </a:solidFill>
              <a:latin typeface="宋体" pitchFamily="2" charset="-122"/>
            </a:endParaRPr>
          </a:p>
        </p:txBody>
      </p:sp>
      <p:sp>
        <p:nvSpPr>
          <p:cNvPr id="7" name="TextBox 6"/>
          <p:cNvSpPr txBox="1"/>
          <p:nvPr/>
        </p:nvSpPr>
        <p:spPr>
          <a:xfrm>
            <a:off x="1571604" y="3288241"/>
            <a:ext cx="3071834" cy="569387"/>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包含</a:t>
            </a:r>
            <a:r>
              <a:rPr lang="en-US" altLang="zh-CN" sz="1700" dirty="0"/>
              <a:t>8</a:t>
            </a:r>
            <a:r>
              <a:rPr lang="zh-CN" altLang="zh-CN" sz="1700" dirty="0"/>
              <a:t>个方面共</a:t>
            </a:r>
            <a:r>
              <a:rPr lang="en-US" altLang="zh-CN" sz="1700" dirty="0"/>
              <a:t>29</a:t>
            </a:r>
            <a:r>
              <a:rPr lang="zh-CN" altLang="zh-CN" sz="1700" dirty="0"/>
              <a:t>条措施</a:t>
            </a:r>
          </a:p>
          <a:p>
            <a:endParaRPr lang="zh-CN" altLang="en-US" dirty="0"/>
          </a:p>
        </p:txBody>
      </p:sp>
      <p:sp>
        <p:nvSpPr>
          <p:cNvPr id="8" name="TextBox 7"/>
          <p:cNvSpPr txBox="1"/>
          <p:nvPr/>
        </p:nvSpPr>
        <p:spPr>
          <a:xfrm>
            <a:off x="1571604" y="3789437"/>
            <a:ext cx="6643734" cy="35394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对改进、加强中央财政科研项目和资金管理做出总体部署</a:t>
            </a:r>
            <a:endParaRPr lang="zh-CN" altLang="en-US" sz="1700" dirty="0"/>
          </a:p>
        </p:txBody>
      </p:sp>
      <p:sp>
        <p:nvSpPr>
          <p:cNvPr id="10" name="TextBox 9"/>
          <p:cNvSpPr txBox="1"/>
          <p:nvPr/>
        </p:nvSpPr>
        <p:spPr>
          <a:xfrm>
            <a:off x="1571604" y="4286256"/>
            <a:ext cx="6143668" cy="615553"/>
          </a:xfrm>
          <a:prstGeom prst="rect">
            <a:avLst/>
          </a:prstGeom>
          <a:noFill/>
        </p:spPr>
        <p:txBody>
          <a:bodyPr wrap="square" rtlCol="0">
            <a:spAutoFit/>
          </a:bodyPr>
          <a:lstStyle/>
          <a:p>
            <a:pPr marL="285750" indent="-285750">
              <a:buClr>
                <a:srgbClr val="FF6600"/>
              </a:buClr>
              <a:buFont typeface="Wingdings" pitchFamily="2" charset="2"/>
              <a:buChar char="l"/>
            </a:pPr>
            <a:r>
              <a:rPr lang="zh-CN" altLang="zh-CN" sz="1700" dirty="0"/>
              <a:t>对完善间接费用管理、预算调整、改进结余资金管理办法、规范科研项目资金使用行为（红线）等提出具体要求</a:t>
            </a:r>
            <a:endParaRPr lang="zh-CN" altLang="en-US" sz="1700" dirty="0"/>
          </a:p>
        </p:txBody>
      </p:sp>
      <p:sp>
        <p:nvSpPr>
          <p:cNvPr id="9" name="TextBox 8"/>
          <p:cNvSpPr txBox="1"/>
          <p:nvPr/>
        </p:nvSpPr>
        <p:spPr>
          <a:xfrm>
            <a:off x="8532440" y="6597352"/>
            <a:ext cx="611560" cy="307777"/>
          </a:xfrm>
          <a:prstGeom prst="rect">
            <a:avLst/>
          </a:prstGeom>
          <a:noFill/>
        </p:spPr>
        <p:txBody>
          <a:bodyPr wrap="square" rtlCol="0">
            <a:spAutoFit/>
          </a:bodyPr>
          <a:lstStyle/>
          <a:p>
            <a:r>
              <a:rPr lang="en-US" altLang="zh-CN" dirty="0" smtClean="0"/>
              <a:t>5</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642910" y="1285860"/>
            <a:ext cx="5211683" cy="523220"/>
          </a:xfrm>
          <a:prstGeom prst="rect">
            <a:avLst/>
          </a:prstGeom>
          <a:noFill/>
          <a:ln w="9525">
            <a:noFill/>
            <a:miter lim="800000"/>
            <a:headEnd/>
            <a:tailEnd/>
          </a:ln>
        </p:spPr>
        <p:txBody>
          <a:bodyPr wrap="none">
            <a:spAutoFit/>
          </a:bodyPr>
          <a:lstStyle/>
          <a:p>
            <a:r>
              <a:rPr lang="zh-CN" altLang="en-US" sz="2800" b="1" dirty="0">
                <a:solidFill>
                  <a:srgbClr val="000000"/>
                </a:solidFill>
                <a:latin typeface="宋体" pitchFamily="2" charset="-122"/>
              </a:rPr>
              <a:t>（二</a:t>
            </a:r>
            <a:r>
              <a:rPr lang="zh-CN" altLang="en-US" sz="2800" b="1" dirty="0" smtClean="0">
                <a:solidFill>
                  <a:srgbClr val="000000"/>
                </a:solidFill>
                <a:latin typeface="宋体" pitchFamily="2" charset="-122"/>
              </a:rPr>
              <a:t>）</a:t>
            </a:r>
            <a:r>
              <a:rPr lang="zh-CN" altLang="zh-CN" sz="2800" b="1" dirty="0">
                <a:latin typeface="宋体" pitchFamily="2" charset="-122"/>
              </a:rPr>
              <a:t>开展一系列视频培训会议</a:t>
            </a:r>
          </a:p>
        </p:txBody>
      </p:sp>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9222" name="TextBox 1"/>
          <p:cNvSpPr txBox="1">
            <a:spLocks noChangeArrowheads="1"/>
          </p:cNvSpPr>
          <p:nvPr/>
        </p:nvSpPr>
        <p:spPr bwMode="auto">
          <a:xfrm>
            <a:off x="1500166" y="2443158"/>
            <a:ext cx="6500858" cy="707886"/>
          </a:xfrm>
          <a:prstGeom prst="rect">
            <a:avLst/>
          </a:prstGeom>
          <a:noFill/>
          <a:ln w="9525">
            <a:noFill/>
            <a:miter lim="800000"/>
            <a:headEnd/>
            <a:tailEnd/>
          </a:ln>
        </p:spPr>
        <p:txBody>
          <a:bodyPr wrap="square">
            <a:spAutoFit/>
          </a:bodyPr>
          <a:lstStyle/>
          <a:p>
            <a:r>
              <a:rPr lang="en-US" altLang="zh-CN" sz="2000" dirty="0">
                <a:solidFill>
                  <a:srgbClr val="000000"/>
                </a:solidFill>
                <a:latin typeface="黑体" pitchFamily="2" charset="-122"/>
                <a:ea typeface="黑体" pitchFamily="2" charset="-122"/>
              </a:rPr>
              <a:t>1</a:t>
            </a:r>
            <a:r>
              <a:rPr lang="zh-CN" altLang="en-US" sz="2000" dirty="0" smtClean="0">
                <a:solidFill>
                  <a:srgbClr val="000000"/>
                </a:solidFill>
                <a:latin typeface="黑体" pitchFamily="2" charset="-122"/>
                <a:ea typeface="黑体" pitchFamily="2" charset="-122"/>
              </a:rPr>
              <a:t>、</a:t>
            </a:r>
            <a:r>
              <a:rPr lang="en-US" altLang="zh-CN" sz="2000" dirty="0">
                <a:latin typeface="黑体" pitchFamily="2" charset="-122"/>
                <a:ea typeface="黑体" pitchFamily="2" charset="-122"/>
              </a:rPr>
              <a:t> 2012</a:t>
            </a:r>
            <a:r>
              <a:rPr lang="zh-CN" altLang="zh-CN" sz="2000" dirty="0">
                <a:latin typeface="黑体" pitchFamily="2" charset="-122"/>
                <a:ea typeface="黑体" pitchFamily="2" charset="-122"/>
              </a:rPr>
              <a:t>年</a:t>
            </a:r>
            <a:r>
              <a:rPr lang="en-US" altLang="zh-CN" sz="2000" dirty="0">
                <a:latin typeface="黑体" pitchFamily="2" charset="-122"/>
                <a:ea typeface="黑体" pitchFamily="2" charset="-122"/>
              </a:rPr>
              <a:t>12</a:t>
            </a:r>
            <a:r>
              <a:rPr lang="zh-CN" altLang="zh-CN" sz="2000" dirty="0">
                <a:latin typeface="黑体" pitchFamily="2" charset="-122"/>
                <a:ea typeface="黑体" pitchFamily="2" charset="-122"/>
              </a:rPr>
              <a:t>月</a:t>
            </a:r>
            <a:r>
              <a:rPr lang="en-US" altLang="zh-CN" sz="2000" dirty="0">
                <a:latin typeface="黑体" pitchFamily="2" charset="-122"/>
                <a:ea typeface="黑体" pitchFamily="2" charset="-122"/>
              </a:rPr>
              <a:t>18</a:t>
            </a:r>
            <a:r>
              <a:rPr lang="zh-CN" altLang="zh-CN" sz="2000" dirty="0">
                <a:latin typeface="黑体" pitchFamily="2" charset="-122"/>
                <a:ea typeface="黑体" pitchFamily="2" charset="-122"/>
              </a:rPr>
              <a:t>日，教育部</a:t>
            </a:r>
            <a:r>
              <a:rPr lang="zh-CN" altLang="zh-CN" sz="2000" dirty="0" smtClean="0">
                <a:latin typeface="黑体" pitchFamily="2" charset="-122"/>
                <a:ea typeface="黑体" pitchFamily="2" charset="-122"/>
              </a:rPr>
              <a:t>召开</a:t>
            </a:r>
            <a:r>
              <a:rPr lang="zh-CN" altLang="en-US" sz="2000" dirty="0" smtClean="0">
                <a:latin typeface="黑体" pitchFamily="2" charset="-122"/>
                <a:ea typeface="黑体" pitchFamily="2" charset="-122"/>
              </a:rPr>
              <a:t>“</a:t>
            </a:r>
            <a:r>
              <a:rPr lang="zh-CN" altLang="zh-CN" sz="2000" dirty="0" smtClean="0">
                <a:latin typeface="黑体" pitchFamily="2" charset="-122"/>
                <a:ea typeface="黑体" pitchFamily="2" charset="-122"/>
              </a:rPr>
              <a:t>高校</a:t>
            </a:r>
            <a:r>
              <a:rPr lang="zh-CN" altLang="zh-CN" sz="2000" dirty="0">
                <a:latin typeface="黑体" pitchFamily="2" charset="-122"/>
                <a:ea typeface="黑体" pitchFamily="2" charset="-122"/>
              </a:rPr>
              <a:t>科研经费管理视频</a:t>
            </a:r>
            <a:r>
              <a:rPr lang="zh-CN" altLang="zh-CN" sz="2000" dirty="0" smtClean="0">
                <a:latin typeface="黑体" pitchFamily="2" charset="-122"/>
                <a:ea typeface="黑体" pitchFamily="2" charset="-122"/>
              </a:rPr>
              <a:t>会议</a:t>
            </a:r>
            <a:r>
              <a:rPr lang="zh-CN" altLang="en-US" sz="2000" dirty="0" smtClean="0">
                <a:latin typeface="黑体" pitchFamily="2" charset="-122"/>
                <a:ea typeface="黑体" pitchFamily="2" charset="-122"/>
              </a:rPr>
              <a:t>”</a:t>
            </a:r>
            <a:endParaRPr lang="zh-CN" altLang="en-US" sz="2000" dirty="0">
              <a:solidFill>
                <a:srgbClr val="000000"/>
              </a:solidFill>
              <a:latin typeface="黑体" pitchFamily="2" charset="-122"/>
              <a:ea typeface="黑体" pitchFamily="2" charset="-122"/>
            </a:endParaRPr>
          </a:p>
        </p:txBody>
      </p:sp>
      <p:sp>
        <p:nvSpPr>
          <p:cNvPr id="9225" name="TextBox 4"/>
          <p:cNvSpPr txBox="1">
            <a:spLocks noChangeArrowheads="1"/>
          </p:cNvSpPr>
          <p:nvPr/>
        </p:nvSpPr>
        <p:spPr bwMode="auto">
          <a:xfrm>
            <a:off x="2071670" y="3214688"/>
            <a:ext cx="5500726" cy="615553"/>
          </a:xfrm>
          <a:prstGeom prst="rect">
            <a:avLst/>
          </a:prstGeom>
          <a:noFill/>
          <a:ln w="9525">
            <a:noFill/>
            <a:miter lim="800000"/>
            <a:headEnd/>
            <a:tailEnd/>
          </a:ln>
        </p:spPr>
        <p:txBody>
          <a:bodyPr wrap="square">
            <a:spAutoFit/>
          </a:bodyPr>
          <a:lstStyle/>
          <a:p>
            <a:pPr marL="285750" indent="-285750">
              <a:buClr>
                <a:srgbClr val="FF6600"/>
              </a:buClr>
              <a:buFont typeface="Wingdings" pitchFamily="2" charset="2"/>
              <a:buChar char="l"/>
            </a:pPr>
            <a:r>
              <a:rPr lang="zh-CN" altLang="zh-CN" sz="1700" dirty="0"/>
              <a:t>就进一步加强科研经费和项目管理，进一步规范科研</a:t>
            </a:r>
            <a:r>
              <a:rPr lang="zh-CN" altLang="zh-CN" sz="1700" dirty="0" smtClean="0"/>
              <a:t>行为</a:t>
            </a:r>
            <a:r>
              <a:rPr lang="zh-CN" altLang="zh-CN" sz="1700" dirty="0"/>
              <a:t>作部署</a:t>
            </a:r>
            <a:endParaRPr lang="zh-CN" altLang="en-US" sz="1700" dirty="0"/>
          </a:p>
        </p:txBody>
      </p:sp>
      <p:sp>
        <p:nvSpPr>
          <p:cNvPr id="9226" name="TextBox 4"/>
          <p:cNvSpPr txBox="1">
            <a:spLocks noChangeArrowheads="1"/>
          </p:cNvSpPr>
          <p:nvPr/>
        </p:nvSpPr>
        <p:spPr bwMode="auto">
          <a:xfrm>
            <a:off x="2071670" y="3929068"/>
            <a:ext cx="6429420" cy="353943"/>
          </a:xfrm>
          <a:prstGeom prst="rect">
            <a:avLst/>
          </a:prstGeom>
          <a:noFill/>
          <a:ln w="9525">
            <a:noFill/>
            <a:miter lim="800000"/>
            <a:headEnd/>
            <a:tailEnd/>
          </a:ln>
        </p:spPr>
        <p:txBody>
          <a:bodyPr wrap="square">
            <a:spAutoFit/>
          </a:bodyPr>
          <a:lstStyle/>
          <a:p>
            <a:pPr marL="285750" indent="-285750">
              <a:buClr>
                <a:srgbClr val="FF6600"/>
              </a:buClr>
              <a:buFont typeface="Wingdings" pitchFamily="2" charset="2"/>
              <a:buChar char="l"/>
            </a:pPr>
            <a:r>
              <a:rPr lang="zh-CN" altLang="zh-CN" sz="1700" dirty="0"/>
              <a:t>中纪委驻教育部纪检组长王立英通报有关科研经费案件情况</a:t>
            </a:r>
            <a:endParaRPr lang="zh-CN" altLang="en-US" sz="1700" dirty="0"/>
          </a:p>
        </p:txBody>
      </p:sp>
      <p:sp>
        <p:nvSpPr>
          <p:cNvPr id="13" name="TextBox 4"/>
          <p:cNvSpPr txBox="1">
            <a:spLocks noChangeArrowheads="1"/>
          </p:cNvSpPr>
          <p:nvPr/>
        </p:nvSpPr>
        <p:spPr bwMode="auto">
          <a:xfrm>
            <a:off x="2071668" y="4500572"/>
            <a:ext cx="6072230" cy="615553"/>
          </a:xfrm>
          <a:prstGeom prst="rect">
            <a:avLst/>
          </a:prstGeom>
          <a:noFill/>
          <a:ln w="9525">
            <a:noFill/>
            <a:miter lim="800000"/>
            <a:headEnd/>
            <a:tailEnd/>
          </a:ln>
        </p:spPr>
        <p:txBody>
          <a:bodyPr wrap="square">
            <a:spAutoFit/>
          </a:bodyPr>
          <a:lstStyle/>
          <a:p>
            <a:pPr marL="285750" indent="-285750">
              <a:buClr>
                <a:srgbClr val="FF6600"/>
              </a:buClr>
              <a:buFont typeface="Wingdings" pitchFamily="2" charset="2"/>
              <a:buChar char="l"/>
            </a:pPr>
            <a:r>
              <a:rPr lang="zh-CN" altLang="zh-CN" sz="1700" dirty="0"/>
              <a:t>针对当前高校科研管理中存在的突出问题和薄弱环节，教育</a:t>
            </a:r>
            <a:r>
              <a:rPr lang="zh-CN" altLang="zh-CN" sz="1700" dirty="0" smtClean="0"/>
              <a:t>部袁</a:t>
            </a:r>
            <a:r>
              <a:rPr lang="zh-CN" altLang="zh-CN" sz="1700" dirty="0"/>
              <a:t>贵仁部长表示，要着力健全完善“六项机制”</a:t>
            </a:r>
            <a:endParaRPr lang="zh-CN" altLang="en-US" sz="1700" dirty="0"/>
          </a:p>
        </p:txBody>
      </p:sp>
      <p:sp>
        <p:nvSpPr>
          <p:cNvPr id="8" name="TextBox 7"/>
          <p:cNvSpPr txBox="1"/>
          <p:nvPr/>
        </p:nvSpPr>
        <p:spPr>
          <a:xfrm>
            <a:off x="8532440" y="6597352"/>
            <a:ext cx="611560" cy="307777"/>
          </a:xfrm>
          <a:prstGeom prst="rect">
            <a:avLst/>
          </a:prstGeom>
          <a:noFill/>
        </p:spPr>
        <p:txBody>
          <a:bodyPr wrap="square" rtlCol="0">
            <a:spAutoFit/>
          </a:bodyPr>
          <a:lstStyle/>
          <a:p>
            <a:r>
              <a:rPr lang="en-US" altLang="zh-CN" dirty="0" smtClean="0"/>
              <a:t>6</a:t>
            </a:r>
            <a:endParaRPr lang="zh-CN" altLang="en-US" dirty="0"/>
          </a:p>
        </p:txBody>
      </p:sp>
    </p:spTree>
  </p:cSld>
  <p:clrMapOvr>
    <a:masterClrMapping/>
  </p:clrMapOvr>
  <p:transition advTm="23291">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矩形 2"/>
          <p:cNvSpPr>
            <a:spLocks noChangeArrowheads="1"/>
          </p:cNvSpPr>
          <p:nvPr/>
        </p:nvSpPr>
        <p:spPr bwMode="auto">
          <a:xfrm>
            <a:off x="1441450" y="241300"/>
            <a:ext cx="6340197" cy="584775"/>
          </a:xfrm>
          <a:prstGeom prst="rect">
            <a:avLst/>
          </a:prstGeom>
          <a:noFill/>
          <a:ln w="9525">
            <a:noFill/>
            <a:miter lim="800000"/>
            <a:headEnd/>
            <a:tailEnd/>
          </a:ln>
        </p:spPr>
        <p:txBody>
          <a:bodyPr wrap="none">
            <a:spAutoFit/>
          </a:bodyPr>
          <a:lstStyle/>
          <a:p>
            <a:r>
              <a:rPr lang="zh-CN" altLang="en-US" sz="3200" dirty="0">
                <a:solidFill>
                  <a:schemeClr val="bg1"/>
                </a:solidFill>
                <a:latin typeface="黑体" pitchFamily="2" charset="-122"/>
                <a:ea typeface="黑体" pitchFamily="2" charset="-122"/>
              </a:rPr>
              <a:t>一</a:t>
            </a:r>
            <a:r>
              <a:rPr lang="zh-CN" altLang="en-US" sz="3200" dirty="0" smtClean="0">
                <a:solidFill>
                  <a:schemeClr val="bg1"/>
                </a:solidFill>
                <a:latin typeface="黑体" pitchFamily="2" charset="-122"/>
                <a:ea typeface="黑体" pitchFamily="2" charset="-122"/>
              </a:rPr>
              <a:t>、科研经费自查自纠背景与形势</a:t>
            </a:r>
            <a:endParaRPr lang="zh-CN" altLang="en-US" sz="3200" dirty="0">
              <a:solidFill>
                <a:schemeClr val="bg1"/>
              </a:solidFill>
              <a:latin typeface="黑体" pitchFamily="2" charset="-122"/>
              <a:ea typeface="黑体" pitchFamily="2" charset="-122"/>
            </a:endParaRPr>
          </a:p>
        </p:txBody>
      </p:sp>
      <p:sp>
        <p:nvSpPr>
          <p:cNvPr id="9222" name="TextBox 1"/>
          <p:cNvSpPr txBox="1">
            <a:spLocks noChangeArrowheads="1"/>
          </p:cNvSpPr>
          <p:nvPr/>
        </p:nvSpPr>
        <p:spPr bwMode="auto">
          <a:xfrm>
            <a:off x="1500166" y="1985952"/>
            <a:ext cx="6357938" cy="707886"/>
          </a:xfrm>
          <a:prstGeom prst="rect">
            <a:avLst/>
          </a:prstGeom>
          <a:noFill/>
          <a:ln w="9525">
            <a:noFill/>
            <a:miter lim="800000"/>
            <a:headEnd/>
            <a:tailEnd/>
          </a:ln>
        </p:spPr>
        <p:txBody>
          <a:bodyPr>
            <a:spAutoFit/>
          </a:bodyPr>
          <a:lstStyle/>
          <a:p>
            <a:r>
              <a:rPr lang="en-US" altLang="zh-CN" sz="2000" dirty="0" smtClean="0">
                <a:solidFill>
                  <a:srgbClr val="000000"/>
                </a:solidFill>
                <a:latin typeface="黑体" pitchFamily="2" charset="-122"/>
                <a:ea typeface="黑体" pitchFamily="2" charset="-122"/>
              </a:rPr>
              <a:t>2</a:t>
            </a:r>
            <a:r>
              <a:rPr lang="zh-CN" altLang="en-US" sz="2000" dirty="0" smtClean="0">
                <a:solidFill>
                  <a:srgbClr val="000000"/>
                </a:solidFill>
                <a:latin typeface="黑体" pitchFamily="2" charset="-122"/>
                <a:ea typeface="黑体" pitchFamily="2" charset="-122"/>
              </a:rPr>
              <a:t>、</a:t>
            </a:r>
            <a:r>
              <a:rPr lang="en-US" altLang="zh-CN" sz="2000" dirty="0" smtClean="0">
                <a:latin typeface="黑体" pitchFamily="2" charset="-122"/>
                <a:ea typeface="黑体" pitchFamily="2" charset="-122"/>
              </a:rPr>
              <a:t> </a:t>
            </a:r>
            <a:r>
              <a:rPr lang="en-US" altLang="zh-CN" sz="2000" dirty="0">
                <a:latin typeface="黑体" pitchFamily="2" charset="-122"/>
                <a:ea typeface="黑体" pitchFamily="2" charset="-122"/>
              </a:rPr>
              <a:t>2013</a:t>
            </a:r>
            <a:r>
              <a:rPr lang="zh-CN" altLang="zh-CN" sz="2000" dirty="0">
                <a:latin typeface="黑体" pitchFamily="2" charset="-122"/>
                <a:ea typeface="黑体" pitchFamily="2" charset="-122"/>
              </a:rPr>
              <a:t>年</a:t>
            </a:r>
            <a:r>
              <a:rPr lang="en-US" altLang="zh-CN" sz="2000" dirty="0">
                <a:latin typeface="黑体" pitchFamily="2" charset="-122"/>
                <a:ea typeface="黑体" pitchFamily="2" charset="-122"/>
              </a:rPr>
              <a:t>3</a:t>
            </a:r>
            <a:r>
              <a:rPr lang="zh-CN" altLang="zh-CN" sz="2000" dirty="0">
                <a:latin typeface="黑体" pitchFamily="2" charset="-122"/>
                <a:ea typeface="黑体" pitchFamily="2" charset="-122"/>
              </a:rPr>
              <a:t>月</a:t>
            </a:r>
            <a:r>
              <a:rPr lang="en-US" altLang="zh-CN" sz="2000" dirty="0">
                <a:latin typeface="黑体" pitchFamily="2" charset="-122"/>
                <a:ea typeface="黑体" pitchFamily="2" charset="-122"/>
              </a:rPr>
              <a:t>1</a:t>
            </a:r>
            <a:r>
              <a:rPr lang="zh-CN" altLang="zh-CN" sz="2000" dirty="0">
                <a:latin typeface="黑体" pitchFamily="2" charset="-122"/>
                <a:ea typeface="黑体" pitchFamily="2" charset="-122"/>
              </a:rPr>
              <a:t>日，教育部</a:t>
            </a:r>
            <a:r>
              <a:rPr lang="zh-CN" altLang="zh-CN" sz="2000" dirty="0" smtClean="0">
                <a:latin typeface="黑体" pitchFamily="2" charset="-122"/>
                <a:ea typeface="黑体" pitchFamily="2" charset="-122"/>
              </a:rPr>
              <a:t>召开</a:t>
            </a:r>
            <a:r>
              <a:rPr lang="zh-CN" altLang="en-US" sz="2000" dirty="0">
                <a:latin typeface="黑体" pitchFamily="2" charset="-122"/>
                <a:ea typeface="黑体" pitchFamily="2" charset="-122"/>
              </a:rPr>
              <a:t>“</a:t>
            </a:r>
            <a:r>
              <a:rPr lang="zh-CN" altLang="zh-CN" sz="2000" dirty="0" smtClean="0">
                <a:latin typeface="黑体" pitchFamily="2" charset="-122"/>
                <a:ea typeface="黑体" pitchFamily="2" charset="-122"/>
              </a:rPr>
              <a:t>党风</a:t>
            </a:r>
            <a:r>
              <a:rPr lang="zh-CN" altLang="zh-CN" sz="2000" dirty="0">
                <a:latin typeface="黑体" pitchFamily="2" charset="-122"/>
                <a:ea typeface="黑体" pitchFamily="2" charset="-122"/>
              </a:rPr>
              <a:t>廉政视频</a:t>
            </a:r>
            <a:r>
              <a:rPr lang="zh-CN" altLang="zh-CN" sz="2000" dirty="0" smtClean="0">
                <a:latin typeface="黑体" pitchFamily="2" charset="-122"/>
                <a:ea typeface="黑体" pitchFamily="2" charset="-122"/>
              </a:rPr>
              <a:t>会议</a:t>
            </a:r>
            <a:r>
              <a:rPr lang="zh-CN" altLang="en-US" sz="2000" dirty="0" smtClean="0">
                <a:latin typeface="黑体" pitchFamily="2" charset="-122"/>
                <a:ea typeface="黑体" pitchFamily="2" charset="-122"/>
              </a:rPr>
              <a:t>”</a:t>
            </a:r>
            <a:endParaRPr lang="en-US" altLang="zh-CN" sz="2000" dirty="0" smtClean="0">
              <a:latin typeface="黑体" pitchFamily="2" charset="-122"/>
              <a:ea typeface="黑体" pitchFamily="2" charset="-122"/>
            </a:endParaRPr>
          </a:p>
          <a:p>
            <a:r>
              <a:rPr lang="en-US" altLang="zh-CN" sz="1800" dirty="0">
                <a:solidFill>
                  <a:srgbClr val="000000"/>
                </a:solidFill>
                <a:latin typeface="黑体" pitchFamily="2" charset="-122"/>
                <a:ea typeface="黑体" pitchFamily="2" charset="-122"/>
              </a:rPr>
              <a:t> </a:t>
            </a:r>
            <a:r>
              <a:rPr lang="en-US" altLang="zh-CN" sz="1800" dirty="0" smtClean="0">
                <a:solidFill>
                  <a:srgbClr val="000000"/>
                </a:solidFill>
                <a:latin typeface="黑体" pitchFamily="2" charset="-122"/>
                <a:ea typeface="黑体" pitchFamily="2" charset="-122"/>
              </a:rPr>
              <a:t>                                 </a:t>
            </a:r>
            <a:r>
              <a:rPr lang="en-US" altLang="zh-CN" sz="2000" dirty="0" smtClean="0">
                <a:latin typeface="黑体" pitchFamily="2" charset="-122"/>
                <a:ea typeface="黑体" pitchFamily="2" charset="-122"/>
              </a:rPr>
              <a:t>——</a:t>
            </a:r>
            <a:r>
              <a:rPr lang="zh-CN" altLang="en-US" sz="2000" dirty="0">
                <a:latin typeface="黑体" pitchFamily="2" charset="-122"/>
                <a:ea typeface="黑体" pitchFamily="2" charset="-122"/>
              </a:rPr>
              <a:t>袁贵仁部长讲话</a:t>
            </a:r>
          </a:p>
        </p:txBody>
      </p:sp>
      <p:sp>
        <p:nvSpPr>
          <p:cNvPr id="9225" name="TextBox 4"/>
          <p:cNvSpPr txBox="1">
            <a:spLocks noChangeArrowheads="1"/>
          </p:cNvSpPr>
          <p:nvPr/>
        </p:nvSpPr>
        <p:spPr bwMode="auto">
          <a:xfrm>
            <a:off x="2000232" y="2675005"/>
            <a:ext cx="5634038"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明</a:t>
            </a:r>
            <a:r>
              <a:rPr lang="zh-CN" altLang="zh-CN" sz="1700" dirty="0" smtClean="0"/>
              <a:t>确巡</a:t>
            </a:r>
            <a:r>
              <a:rPr lang="zh-CN" altLang="zh-CN" sz="1700" dirty="0"/>
              <a:t>视工作重点</a:t>
            </a:r>
            <a:endParaRPr lang="zh-CN" altLang="en-US" sz="1700" dirty="0">
              <a:solidFill>
                <a:srgbClr val="000000"/>
              </a:solidFill>
              <a:latin typeface="黑体" pitchFamily="2" charset="-122"/>
              <a:ea typeface="黑体" pitchFamily="2" charset="-122"/>
            </a:endParaRPr>
          </a:p>
        </p:txBody>
      </p:sp>
      <p:sp>
        <p:nvSpPr>
          <p:cNvPr id="9226" name="TextBox 4"/>
          <p:cNvSpPr txBox="1">
            <a:spLocks noChangeArrowheads="1"/>
          </p:cNvSpPr>
          <p:nvPr/>
        </p:nvSpPr>
        <p:spPr bwMode="auto">
          <a:xfrm>
            <a:off x="2000230" y="3071810"/>
            <a:ext cx="5634037"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组织力量专项巡视检查高校科研经费管理工作</a:t>
            </a:r>
            <a:endParaRPr lang="zh-CN" altLang="en-US" sz="1700" dirty="0"/>
          </a:p>
        </p:txBody>
      </p:sp>
      <p:sp>
        <p:nvSpPr>
          <p:cNvPr id="13" name="TextBox 4"/>
          <p:cNvSpPr txBox="1">
            <a:spLocks noChangeArrowheads="1"/>
          </p:cNvSpPr>
          <p:nvPr/>
        </p:nvSpPr>
        <p:spPr bwMode="auto">
          <a:xfrm>
            <a:off x="2071670" y="5243534"/>
            <a:ext cx="5634037"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珍惜来之不易的科研条件和创新环境</a:t>
            </a:r>
            <a:endParaRPr lang="zh-CN" altLang="en-US" sz="1700" dirty="0"/>
          </a:p>
        </p:txBody>
      </p:sp>
      <p:sp>
        <p:nvSpPr>
          <p:cNvPr id="11" name="TextBox 1"/>
          <p:cNvSpPr txBox="1">
            <a:spLocks noChangeArrowheads="1"/>
          </p:cNvSpPr>
          <p:nvPr/>
        </p:nvSpPr>
        <p:spPr bwMode="auto">
          <a:xfrm>
            <a:off x="1500166" y="4207028"/>
            <a:ext cx="6357938" cy="1015663"/>
          </a:xfrm>
          <a:prstGeom prst="rect">
            <a:avLst/>
          </a:prstGeom>
          <a:noFill/>
          <a:ln w="9525">
            <a:noFill/>
            <a:miter lim="800000"/>
            <a:headEnd/>
            <a:tailEnd/>
          </a:ln>
        </p:spPr>
        <p:txBody>
          <a:bodyPr>
            <a:spAutoFit/>
          </a:bodyPr>
          <a:lstStyle/>
          <a:p>
            <a:r>
              <a:rPr lang="en-US" altLang="zh-CN" sz="2000" dirty="0" smtClean="0">
                <a:solidFill>
                  <a:srgbClr val="000000"/>
                </a:solidFill>
                <a:latin typeface="黑体" pitchFamily="2" charset="-122"/>
                <a:ea typeface="黑体" pitchFamily="2" charset="-122"/>
              </a:rPr>
              <a:t>3</a:t>
            </a:r>
            <a:r>
              <a:rPr lang="zh-CN" altLang="en-US" sz="2000" dirty="0" smtClean="0">
                <a:solidFill>
                  <a:srgbClr val="000000"/>
                </a:solidFill>
                <a:latin typeface="黑体" pitchFamily="2" charset="-122"/>
                <a:ea typeface="黑体" pitchFamily="2" charset="-122"/>
              </a:rPr>
              <a:t>、</a:t>
            </a:r>
            <a:r>
              <a:rPr lang="en-US" altLang="zh-CN" sz="2000" dirty="0" smtClean="0">
                <a:latin typeface="黑体" pitchFamily="2" charset="-122"/>
                <a:ea typeface="黑体" pitchFamily="2" charset="-122"/>
              </a:rPr>
              <a:t> </a:t>
            </a:r>
            <a:r>
              <a:rPr lang="en-US" altLang="zh-CN" sz="2000" dirty="0">
                <a:latin typeface="黑体" pitchFamily="2" charset="-122"/>
                <a:ea typeface="黑体" pitchFamily="2" charset="-122"/>
              </a:rPr>
              <a:t>2013</a:t>
            </a:r>
            <a:r>
              <a:rPr lang="zh-CN" altLang="zh-CN" sz="2000" dirty="0">
                <a:latin typeface="黑体" pitchFamily="2" charset="-122"/>
                <a:ea typeface="黑体" pitchFamily="2" charset="-122"/>
              </a:rPr>
              <a:t>年</a:t>
            </a:r>
            <a:r>
              <a:rPr lang="en-US" altLang="zh-CN" sz="2000" dirty="0">
                <a:latin typeface="黑体" pitchFamily="2" charset="-122"/>
                <a:ea typeface="黑体" pitchFamily="2" charset="-122"/>
              </a:rPr>
              <a:t>5</a:t>
            </a:r>
            <a:r>
              <a:rPr lang="zh-CN" altLang="zh-CN" sz="2000" dirty="0">
                <a:latin typeface="黑体" pitchFamily="2" charset="-122"/>
                <a:ea typeface="黑体" pitchFamily="2" charset="-122"/>
              </a:rPr>
              <a:t>月</a:t>
            </a:r>
            <a:r>
              <a:rPr lang="en-US" altLang="zh-CN" sz="2000" dirty="0">
                <a:latin typeface="黑体" pitchFamily="2" charset="-122"/>
                <a:ea typeface="黑体" pitchFamily="2" charset="-122"/>
              </a:rPr>
              <a:t>31</a:t>
            </a:r>
            <a:r>
              <a:rPr lang="zh-CN" altLang="zh-CN" sz="2000" dirty="0">
                <a:latin typeface="黑体" pitchFamily="2" charset="-122"/>
                <a:ea typeface="黑体" pitchFamily="2" charset="-122"/>
              </a:rPr>
              <a:t>日，</a:t>
            </a:r>
            <a:r>
              <a:rPr lang="zh-CN" altLang="zh-CN" sz="2000" dirty="0" smtClean="0">
                <a:latin typeface="黑体" pitchFamily="2" charset="-122"/>
                <a:ea typeface="黑体" pitchFamily="2" charset="-122"/>
              </a:rPr>
              <a:t>科技</a:t>
            </a:r>
            <a:r>
              <a:rPr lang="zh-CN" altLang="en-US" sz="2000" dirty="0" smtClean="0">
                <a:latin typeface="黑体" pitchFamily="2" charset="-122"/>
                <a:ea typeface="黑体" pitchFamily="2" charset="-122"/>
              </a:rPr>
              <a:t>部</a:t>
            </a:r>
            <a:r>
              <a:rPr lang="zh-CN" altLang="zh-CN" sz="2000" dirty="0" smtClean="0">
                <a:latin typeface="黑体" pitchFamily="2" charset="-122"/>
                <a:ea typeface="黑体" pitchFamily="2" charset="-122"/>
              </a:rPr>
              <a:t>召开</a:t>
            </a:r>
            <a:r>
              <a:rPr lang="zh-CN" altLang="zh-CN" sz="2000" dirty="0">
                <a:latin typeface="黑体" pitchFamily="2" charset="-122"/>
                <a:ea typeface="黑体" pitchFamily="2" charset="-122"/>
              </a:rPr>
              <a:t>“加强科技计划经费监管暨启动</a:t>
            </a:r>
            <a:r>
              <a:rPr lang="en-US" altLang="zh-CN" sz="2000" dirty="0">
                <a:latin typeface="黑体" pitchFamily="2" charset="-122"/>
                <a:ea typeface="黑体" pitchFamily="2" charset="-122"/>
              </a:rPr>
              <a:t>2013</a:t>
            </a:r>
            <a:r>
              <a:rPr lang="zh-CN" altLang="zh-CN" sz="2000" dirty="0">
                <a:latin typeface="黑体" pitchFamily="2" charset="-122"/>
                <a:ea typeface="黑体" pitchFamily="2" charset="-122"/>
              </a:rPr>
              <a:t>年科研经费巡视检查工作会议</a:t>
            </a:r>
            <a:r>
              <a:rPr lang="zh-CN" altLang="zh-CN" sz="2000" dirty="0" smtClean="0">
                <a:latin typeface="黑体" pitchFamily="2" charset="-122"/>
                <a:ea typeface="黑体" pitchFamily="2" charset="-122"/>
              </a:rPr>
              <a:t>”</a:t>
            </a:r>
            <a:endParaRPr lang="en-US" altLang="zh-CN" sz="2000" dirty="0" smtClean="0">
              <a:latin typeface="黑体" pitchFamily="2" charset="-122"/>
              <a:ea typeface="黑体" pitchFamily="2" charset="-122"/>
            </a:endParaRPr>
          </a:p>
          <a:p>
            <a:r>
              <a:rPr lang="en-US" altLang="zh-CN" sz="2000" dirty="0" smtClean="0">
                <a:latin typeface="黑体" pitchFamily="2" charset="-122"/>
                <a:ea typeface="黑体" pitchFamily="2" charset="-122"/>
              </a:rPr>
              <a:t>                                ——</a:t>
            </a:r>
            <a:r>
              <a:rPr lang="zh-CN" altLang="en-US" sz="2000" dirty="0" smtClean="0">
                <a:latin typeface="黑体" pitchFamily="2" charset="-122"/>
                <a:ea typeface="黑体" pitchFamily="2" charset="-122"/>
              </a:rPr>
              <a:t>万钢部长讲话</a:t>
            </a:r>
            <a:endParaRPr lang="en-US" altLang="zh-CN" sz="2000" dirty="0" smtClean="0">
              <a:latin typeface="黑体" pitchFamily="2" charset="-122"/>
              <a:ea typeface="黑体" pitchFamily="2" charset="-122"/>
            </a:endParaRPr>
          </a:p>
        </p:txBody>
      </p:sp>
      <p:sp>
        <p:nvSpPr>
          <p:cNvPr id="14" name="TextBox 4"/>
          <p:cNvSpPr txBox="1">
            <a:spLocks noChangeArrowheads="1"/>
          </p:cNvSpPr>
          <p:nvPr/>
        </p:nvSpPr>
        <p:spPr bwMode="auto">
          <a:xfrm>
            <a:off x="2071670" y="5629298"/>
            <a:ext cx="5634037"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管好用好科研经费是科技界的共同责任</a:t>
            </a:r>
            <a:endParaRPr lang="zh-CN" altLang="en-US" sz="1700" dirty="0"/>
          </a:p>
        </p:txBody>
      </p:sp>
      <p:sp>
        <p:nvSpPr>
          <p:cNvPr id="15" name="TextBox 4"/>
          <p:cNvSpPr txBox="1">
            <a:spLocks noChangeArrowheads="1"/>
          </p:cNvSpPr>
          <p:nvPr/>
        </p:nvSpPr>
        <p:spPr bwMode="auto">
          <a:xfrm>
            <a:off x="2071670" y="5972198"/>
            <a:ext cx="5634037" cy="353943"/>
          </a:xfrm>
          <a:prstGeom prst="rect">
            <a:avLst/>
          </a:prstGeom>
          <a:noFill/>
          <a:ln w="9525">
            <a:noFill/>
            <a:miter lim="800000"/>
            <a:headEnd/>
            <a:tailEnd/>
          </a:ln>
        </p:spPr>
        <p:txBody>
          <a:bodyPr>
            <a:spAutoFit/>
          </a:bodyPr>
          <a:lstStyle/>
          <a:p>
            <a:pPr marL="285750" indent="-285750">
              <a:buClr>
                <a:srgbClr val="FF6600"/>
              </a:buClr>
              <a:buFont typeface="Wingdings" pitchFamily="2" charset="2"/>
              <a:buChar char="l"/>
            </a:pPr>
            <a:r>
              <a:rPr lang="zh-CN" altLang="zh-CN" sz="1700" dirty="0"/>
              <a:t>加强对科研经费监管工作的要求</a:t>
            </a:r>
            <a:endParaRPr lang="zh-CN" altLang="en-US" sz="1700" dirty="0"/>
          </a:p>
        </p:txBody>
      </p:sp>
      <p:sp>
        <p:nvSpPr>
          <p:cNvPr id="18" name="矩形 2"/>
          <p:cNvSpPr>
            <a:spLocks noChangeArrowheads="1"/>
          </p:cNvSpPr>
          <p:nvPr/>
        </p:nvSpPr>
        <p:spPr bwMode="auto">
          <a:xfrm>
            <a:off x="642910" y="1285860"/>
            <a:ext cx="5211683" cy="523220"/>
          </a:xfrm>
          <a:prstGeom prst="rect">
            <a:avLst/>
          </a:prstGeom>
          <a:noFill/>
          <a:ln w="9525">
            <a:noFill/>
            <a:miter lim="800000"/>
            <a:headEnd/>
            <a:tailEnd/>
          </a:ln>
        </p:spPr>
        <p:txBody>
          <a:bodyPr wrap="none">
            <a:spAutoFit/>
          </a:bodyPr>
          <a:lstStyle/>
          <a:p>
            <a:r>
              <a:rPr lang="zh-CN" altLang="en-US" sz="2800" b="1" dirty="0">
                <a:solidFill>
                  <a:srgbClr val="000000"/>
                </a:solidFill>
                <a:latin typeface="宋体" pitchFamily="2" charset="-122"/>
              </a:rPr>
              <a:t>（二</a:t>
            </a:r>
            <a:r>
              <a:rPr lang="zh-CN" altLang="en-US" sz="2800" b="1" dirty="0" smtClean="0">
                <a:solidFill>
                  <a:srgbClr val="000000"/>
                </a:solidFill>
                <a:latin typeface="宋体" pitchFamily="2" charset="-122"/>
              </a:rPr>
              <a:t>）</a:t>
            </a:r>
            <a:r>
              <a:rPr lang="zh-CN" altLang="zh-CN" sz="2800" b="1" dirty="0">
                <a:latin typeface="宋体" pitchFamily="2" charset="-122"/>
              </a:rPr>
              <a:t>开展一系列视频培训会议</a:t>
            </a:r>
          </a:p>
        </p:txBody>
      </p:sp>
      <p:sp>
        <p:nvSpPr>
          <p:cNvPr id="12" name="TextBox 11"/>
          <p:cNvSpPr txBox="1"/>
          <p:nvPr/>
        </p:nvSpPr>
        <p:spPr>
          <a:xfrm>
            <a:off x="8532440" y="6597352"/>
            <a:ext cx="611560" cy="307777"/>
          </a:xfrm>
          <a:prstGeom prst="rect">
            <a:avLst/>
          </a:prstGeom>
          <a:noFill/>
        </p:spPr>
        <p:txBody>
          <a:bodyPr wrap="square" rtlCol="0">
            <a:spAutoFit/>
          </a:bodyPr>
          <a:lstStyle/>
          <a:p>
            <a:r>
              <a:rPr lang="en-US" altLang="zh-CN" dirty="0" smtClean="0"/>
              <a:t>7</a:t>
            </a:r>
            <a:endParaRPr lang="zh-CN" altLang="en-US" dirty="0"/>
          </a:p>
        </p:txBody>
      </p:sp>
    </p:spTree>
  </p:cSld>
  <p:clrMapOvr>
    <a:masterClrMapping/>
  </p:clrMapOvr>
  <p:transition advTm="23291">
    <p:wipe dir="r"/>
  </p:transition>
  <p:timing>
    <p:tnLst>
      <p:par>
        <p:cTn id="1" dur="indefinite" restart="never" nodeType="tmRoot"/>
      </p:par>
    </p:tnLst>
  </p:timing>
</p:sld>
</file>

<file path=ppt/theme/theme1.xml><?xml version="1.0" encoding="utf-8"?>
<a:theme xmlns:a="http://schemas.openxmlformats.org/drawingml/2006/main" name="cdb2004132l">
  <a:themeElements>
    <a:clrScheme name="cdb2004132l 3">
      <a:dk1>
        <a:srgbClr val="1A1A70"/>
      </a:dk1>
      <a:lt1>
        <a:srgbClr val="FFFFFF"/>
      </a:lt1>
      <a:dk2>
        <a:srgbClr val="243D8C"/>
      </a:dk2>
      <a:lt2>
        <a:srgbClr val="DDDDDD"/>
      </a:lt2>
      <a:accent1>
        <a:srgbClr val="3E78C6"/>
      </a:accent1>
      <a:accent2>
        <a:srgbClr val="84A1E8"/>
      </a:accent2>
      <a:accent3>
        <a:srgbClr val="FFFFFF"/>
      </a:accent3>
      <a:accent4>
        <a:srgbClr val="14145F"/>
      </a:accent4>
      <a:accent5>
        <a:srgbClr val="AFBEDF"/>
      </a:accent5>
      <a:accent6>
        <a:srgbClr val="7791D2"/>
      </a:accent6>
      <a:hlink>
        <a:srgbClr val="90B54D"/>
      </a:hlink>
      <a:folHlink>
        <a:srgbClr val="F3C43F"/>
      </a:folHlink>
    </a:clrScheme>
    <a:fontScheme name="cdb2004132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db2004132l 1">
        <a:dk1>
          <a:srgbClr val="1D4940"/>
        </a:dk1>
        <a:lt1>
          <a:srgbClr val="FFFFFF"/>
        </a:lt1>
        <a:dk2>
          <a:srgbClr val="3F716F"/>
        </a:dk2>
        <a:lt2>
          <a:srgbClr val="DDDDDD"/>
        </a:lt2>
        <a:accent1>
          <a:srgbClr val="669E86"/>
        </a:accent1>
        <a:accent2>
          <a:srgbClr val="A2CAB4"/>
        </a:accent2>
        <a:accent3>
          <a:srgbClr val="FFFFFF"/>
        </a:accent3>
        <a:accent4>
          <a:srgbClr val="173D35"/>
        </a:accent4>
        <a:accent5>
          <a:srgbClr val="B8CCC3"/>
        </a:accent5>
        <a:accent6>
          <a:srgbClr val="92B7A3"/>
        </a:accent6>
        <a:hlink>
          <a:srgbClr val="8CA35F"/>
        </a:hlink>
        <a:folHlink>
          <a:srgbClr val="C1B05D"/>
        </a:folHlink>
      </a:clrScheme>
      <a:clrMap bg1="lt1" tx1="dk1" bg2="lt2" tx2="dk2" accent1="accent1" accent2="accent2" accent3="accent3" accent4="accent4" accent5="accent5" accent6="accent6" hlink="hlink" folHlink="folHlink"/>
    </a:extraClrScheme>
    <a:extraClrScheme>
      <a:clrScheme name="cdb2004132l 2">
        <a:dk1>
          <a:srgbClr val="2D4473"/>
        </a:dk1>
        <a:lt1>
          <a:srgbClr val="FFFFFF"/>
        </a:lt1>
        <a:dk2>
          <a:srgbClr val="2B6185"/>
        </a:dk2>
        <a:lt2>
          <a:srgbClr val="D3D9DD"/>
        </a:lt2>
        <a:accent1>
          <a:srgbClr val="638AA1"/>
        </a:accent1>
        <a:accent2>
          <a:srgbClr val="8CA8B5"/>
        </a:accent2>
        <a:accent3>
          <a:srgbClr val="FFFFFF"/>
        </a:accent3>
        <a:accent4>
          <a:srgbClr val="253961"/>
        </a:accent4>
        <a:accent5>
          <a:srgbClr val="B7C4CD"/>
        </a:accent5>
        <a:accent6>
          <a:srgbClr val="7E98A4"/>
        </a:accent6>
        <a:hlink>
          <a:srgbClr val="6FA2E7"/>
        </a:hlink>
        <a:folHlink>
          <a:srgbClr val="99C25C"/>
        </a:folHlink>
      </a:clrScheme>
      <a:clrMap bg1="lt1" tx1="dk1" bg2="lt2" tx2="dk2" accent1="accent1" accent2="accent2" accent3="accent3" accent4="accent4" accent5="accent5" accent6="accent6" hlink="hlink" folHlink="folHlink"/>
    </a:extraClrScheme>
    <a:extraClrScheme>
      <a:clrScheme name="cdb2004132l 3">
        <a:dk1>
          <a:srgbClr val="1A1A70"/>
        </a:dk1>
        <a:lt1>
          <a:srgbClr val="FFFFFF"/>
        </a:lt1>
        <a:dk2>
          <a:srgbClr val="243D8C"/>
        </a:dk2>
        <a:lt2>
          <a:srgbClr val="DDDDDD"/>
        </a:lt2>
        <a:accent1>
          <a:srgbClr val="3E78C6"/>
        </a:accent1>
        <a:accent2>
          <a:srgbClr val="84A1E8"/>
        </a:accent2>
        <a:accent3>
          <a:srgbClr val="FFFFFF"/>
        </a:accent3>
        <a:accent4>
          <a:srgbClr val="14145F"/>
        </a:accent4>
        <a:accent5>
          <a:srgbClr val="AFBEDF"/>
        </a:accent5>
        <a:accent6>
          <a:srgbClr val="7791D2"/>
        </a:accent6>
        <a:hlink>
          <a:srgbClr val="90B54D"/>
        </a:hlink>
        <a:folHlink>
          <a:srgbClr val="F3C4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cdb2004132l</Template>
  <TotalTime>7407</TotalTime>
  <Words>2793</Words>
  <Application>Microsoft Office PowerPoint</Application>
  <PresentationFormat>全屏显示(4:3)</PresentationFormat>
  <Paragraphs>226</Paragraphs>
  <Slides>30</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32" baseType="lpstr">
      <vt:lpstr>cdb2004132l</vt:lpstr>
      <vt:lpstr>CorelDRAW</vt:lpstr>
      <vt:lpstr> 科研经费自查自纠 及迎检工作会</vt:lpstr>
      <vt:lpstr>汇 报 提 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谢弋</dc:creator>
  <cp:lastModifiedBy>解志红</cp:lastModifiedBy>
  <cp:revision>498</cp:revision>
  <dcterms:created xsi:type="dcterms:W3CDTF">2012-03-28T02:28:03Z</dcterms:created>
  <dcterms:modified xsi:type="dcterms:W3CDTF">2014-09-26T03:53:18Z</dcterms:modified>
</cp:coreProperties>
</file>